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58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D3B4D6B-E132-438F-93CF-6B92CEF2F7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AE8226-850D-49AC-8314-57A9DEC41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D223-2629-46F9-8D10-DF25F8670F9C}" type="datetimeFigureOut">
              <a:rPr lang="cs-CZ" smtClean="0"/>
              <a:t>2. 2. 2018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2A9EF0-563C-4EFE-B2EC-1E51E6FD1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3DB954-8340-4C87-B05D-1630A5097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3F4A3-D165-40D4-B4E7-5E2F9EAE7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403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33C36-61A5-4CA9-8C02-2B8FC69D53DF}" type="datetimeFigureOut">
              <a:rPr lang="cs-CZ" smtClean="0"/>
              <a:t>2. 2. 2018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6813D-0D4B-418E-8F6F-53CF7D624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2F4D5-5CDE-4539-A737-C3084617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69A403-264E-4F85-9ED2-48C5E3D46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CEFC85-DEAF-499A-BF80-9C244589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F5A25-3155-42D2-8675-4F41DFC3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4E889C-1706-422F-9CB0-96661068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4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68A21-5692-40AB-846C-6BF89C90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04767A-4D60-4055-90AB-066E7D01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CCBEDD-C847-4DFE-AD21-939DF717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0BA5A4-BD24-4F21-8038-E471298D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7C2EEB-8061-4BC4-A0D6-7E97C4B8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8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64F5D2-FABF-4385-8CAD-816DC2FDE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80A7BD-1BD4-4896-BDA6-042CAB63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1EA64-55EC-4C43-97CF-F1272BD0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6C2A3-8D14-4DAF-9348-178C178D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4971F-37BE-418B-B9BB-43106B68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9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62067-0155-4423-9ABF-6BA17CEF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5D1F32-916A-4A0F-9052-3551D8054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B11BAE-B6B0-41CC-BF4A-7D1B3F74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761AA1-1875-4BE8-9B5A-8F8C3C3C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C07E7-BBA6-4CB4-9BE2-9787531E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25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3954B-9EB6-4EF1-8BAC-D3C31D05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8EDD7D-AE39-4E4A-853D-CFFE2EF1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50E018-CC28-4027-B39E-1C787D64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3E2F69-D8B2-4CF9-A3BF-60F4FCC8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A7447-CCDB-4A42-BFEC-5EF048A4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41EF4-A284-4AF9-9188-C727311E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8476BF-F571-4A2E-8438-C68E90C9F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0F4562-568B-462B-8924-F3281B545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188425-FBFB-40D6-944D-BB9D027B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16E997-CF13-4750-8D93-3333B5C1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D55BE-B720-45FE-850E-DAD60801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3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C14D7-C8E9-48A8-AD4F-A99B6287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41F209-783C-43EA-9771-4BED4CE6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100A77-94A6-4FD0-8FB8-AE7C05996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774423F-9188-48B3-B8F9-8B00DE1AE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E390B9-973B-4F9C-B256-74852F0C5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50D466-BF74-4A01-B6DE-49DA6A5C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664E71D-A2C2-457D-80D5-EA2A31A8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7702E-104B-4B9B-A5DA-31E24ABA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8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2347E-41E0-4DA2-9D5E-ED09F9B8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7F777D-1233-4994-BBDE-541CFAD5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74706D-FD0C-4898-8D7F-64C52697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54D8D0-F05E-4FAC-B22C-804953CF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3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78BA48-6BAF-420E-9B30-0B39127C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F1DB51-B635-44F2-90BD-7B3316F7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4F4C60-8F21-4A93-95EE-381A592F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0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E9B1-721F-49F6-AAD6-F257ACCC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9BED63-B42C-4A96-84F9-20E72403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477CA50-DEC3-40C5-ACF6-BA699FE74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23D9B8-7B1B-4F9C-A1D9-534B788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D6582-5AE4-4E72-9400-18CF271F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A571B2-8735-4B35-94D0-4580E156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33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66EFA-B255-4AA5-9997-09049FE8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05BC6A-227E-4B5E-BB96-CCDAC51CB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6B11F88-1E7D-45C0-ADD2-46F86FF23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E2BD36-3547-41D7-A4BB-052C2FC5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5B4C51-6F76-4F1C-8CE5-DA81879A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543D35-F0B8-4B19-AEAB-E4AB7915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5EC4CD-E936-4837-A63B-B0226E06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D8AB67-54C1-4DFF-BD9D-8C6AEA850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4842F-9E8F-45E3-B22B-70CDB0786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DB57-397E-4B71-A4A7-DAFC6976FEFF}" type="datetimeFigureOut">
              <a:rPr lang="cs-CZ" smtClean="0"/>
              <a:pPr/>
              <a:t>2. 2. 2018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CACCC-9C86-4FC0-ADF7-2AFB2414B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62994F-0104-417D-81D0-098A11965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4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lavkovskebojiste.cz/" TargetMode="External"/><Relationship Id="rId2" Type="http://schemas.openxmlformats.org/officeDocument/2006/relationships/hyperlink" Target="mailto:tomanova@slavkovskebojiste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2182C-1DF4-4483-8E34-98E8D9C4C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F55376-04A5-471F-814C-BC847EEA88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Výzva č. 1</a:t>
            </a:r>
          </a:p>
          <a:p>
            <a:r>
              <a:rPr lang="cs-CZ" b="1" dirty="0"/>
              <a:t>Program rozvoje venkova (PRV)</a:t>
            </a:r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29719A28-66BC-4EDB-99E2-DC4EE5353437}"/>
              </a:ext>
            </a:extLst>
          </p:cNvPr>
          <p:cNvSpPr txBox="1">
            <a:spLocks/>
          </p:cNvSpPr>
          <p:nvPr/>
        </p:nvSpPr>
        <p:spPr>
          <a:xfrm>
            <a:off x="1524000" y="6102219"/>
            <a:ext cx="9144000" cy="903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33223D-0E65-49E1-AD28-F00BBFEBF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08" y="112438"/>
            <a:ext cx="4627984" cy="762986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1EBC4C72-7654-43C8-BFDD-E5E5AAAF0445}"/>
              </a:ext>
            </a:extLst>
          </p:cNvPr>
          <p:cNvSpPr txBox="1">
            <a:spLocks/>
          </p:cNvSpPr>
          <p:nvPr/>
        </p:nvSpPr>
        <p:spPr>
          <a:xfrm>
            <a:off x="1524000" y="638907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1. 2. 2018 16:00 – 18:00 Sál hasičské zbrojnice Hrušky u Slavkova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6A2FA4-B3B9-4567-91D5-DEF2B90A3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4064000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2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E7464-8796-43EB-A28D-DF90F1D4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NEZPŮSOBILÉ VÝDAJE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F225CE-B401-4391-BE99-09C64C82B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pořízení použitého movitého majetku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 případě zemědělských investic nákup platebních nároků, zemědělských produkčních práv, nákup zvířat, jednoletých rostlin a jejich vysazování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daň z přidané hodnoty u plátců DPH za předpokladu, že si mohou DPH nárokovat u finančního úřadu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prosté nahrazení investice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kotle na biomasu a bioplynové stanice a technologie na výrobu el. energie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závlahové systémy a studny včetně průzkumných vrtů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výdaje do včelařství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produktů rybolovu, akvakultury a medu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obnovu vinic, oplocení vinic a sadů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technologie pro zpracování vinných hroznů</a:t>
            </a:r>
          </a:p>
          <a:p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nákup vozů kategorie L, M a N (není-li uvedeno jinak)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2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65D6C-E138-4510-8627-371D356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POSTUP PŘI PODÁNÍ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A96078-835F-4949-98C9-4795CA78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Žádost o dotaci se podává přes Portál Farmáře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Uživatelé, kteří dosud nemají účet na Portálu Farmáře, mohou o přístupové údaje požádat: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osobně na podatelně Regionálního odboru SZIF v Brně, Kotlářská 902/53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prostřednictvím datové schránky nebo e-podatelny s elektronickým podpisem</a:t>
            </a:r>
          </a:p>
          <a:p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Příjem žádostí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probíhá od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26. ledna 2018 od 8:00 hodin do 23. února 2018 do 16:00 hodin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38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5BB50-4A66-4DE8-B339-99A5C5C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AFEEBE-4A36-4886-9729-82B8F795E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72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5DD62-4801-4EEC-B64C-FB64A4DB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18D926-9C61-4CE0-BE00-F1DC71455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D01622-22A2-4AC2-8131-8756433A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3E8CBDB-2DBC-44F7-BBC0-D4576C1B1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9" r="11304"/>
          <a:stretch/>
        </p:blipFill>
        <p:spPr>
          <a:xfrm>
            <a:off x="1239086" y="235378"/>
            <a:ext cx="9057861" cy="64833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F92D20E-0036-414C-AFAD-D6869F170C80}"/>
              </a:ext>
            </a:extLst>
          </p:cNvPr>
          <p:cNvSpPr/>
          <p:nvPr/>
        </p:nvSpPr>
        <p:spPr>
          <a:xfrm>
            <a:off x="1338466" y="2729948"/>
            <a:ext cx="2034208" cy="278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612E7D4-A93D-42C4-A3D7-837E92A8D688}"/>
              </a:ext>
            </a:extLst>
          </p:cNvPr>
          <p:cNvSpPr/>
          <p:nvPr/>
        </p:nvSpPr>
        <p:spPr>
          <a:xfrm>
            <a:off x="1351722" y="3402496"/>
            <a:ext cx="2034208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8EB62C9-A1C7-46E2-ABE7-3CF5AA551E09}"/>
              </a:ext>
            </a:extLst>
          </p:cNvPr>
          <p:cNvSpPr/>
          <p:nvPr/>
        </p:nvSpPr>
        <p:spPr>
          <a:xfrm>
            <a:off x="1351722" y="3829878"/>
            <a:ext cx="203420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3908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68D0490-8E0D-42A6-AE76-CFA7F5F49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2" y="238540"/>
            <a:ext cx="11343864" cy="638092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1288B76-BDD5-44BE-9EE5-5FA13F16A465}"/>
              </a:ext>
            </a:extLst>
          </p:cNvPr>
          <p:cNvSpPr/>
          <p:nvPr/>
        </p:nvSpPr>
        <p:spPr>
          <a:xfrm>
            <a:off x="5459896" y="3429000"/>
            <a:ext cx="3405808" cy="7454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68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21B668-6E6D-46A1-B3FE-925B50694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6" t="1546" r="24240" b="7633"/>
          <a:stretch/>
        </p:blipFill>
        <p:spPr>
          <a:xfrm>
            <a:off x="2892286" y="106017"/>
            <a:ext cx="6407427" cy="622852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D4A33B8-F3C8-4130-A56A-CD2060B80E31}"/>
              </a:ext>
            </a:extLst>
          </p:cNvPr>
          <p:cNvSpPr/>
          <p:nvPr/>
        </p:nvSpPr>
        <p:spPr>
          <a:xfrm>
            <a:off x="8229600" y="5963478"/>
            <a:ext cx="861391" cy="2716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4848770-A3FB-4503-A357-E633C3A82CE3}"/>
              </a:ext>
            </a:extLst>
          </p:cNvPr>
          <p:cNvSpPr/>
          <p:nvPr/>
        </p:nvSpPr>
        <p:spPr>
          <a:xfrm>
            <a:off x="4658139" y="2385391"/>
            <a:ext cx="4432852" cy="10436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52AD397-C9CF-4E78-8555-5528BCB795A9}"/>
              </a:ext>
            </a:extLst>
          </p:cNvPr>
          <p:cNvSpPr/>
          <p:nvPr/>
        </p:nvSpPr>
        <p:spPr>
          <a:xfrm>
            <a:off x="4459357" y="4969565"/>
            <a:ext cx="4790660" cy="894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80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3A5B7D-4FEF-4518-815D-E012C841F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4" t="4541" r="24130" b="4058"/>
          <a:stretch/>
        </p:blipFill>
        <p:spPr>
          <a:xfrm>
            <a:off x="2809460" y="311426"/>
            <a:ext cx="6440557" cy="626827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35B32E4-D263-4C6B-852B-49B527B2D6D7}"/>
              </a:ext>
            </a:extLst>
          </p:cNvPr>
          <p:cNvSpPr/>
          <p:nvPr/>
        </p:nvSpPr>
        <p:spPr>
          <a:xfrm>
            <a:off x="7745896" y="5433391"/>
            <a:ext cx="1451113" cy="205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16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E907A49-31E9-4CDF-B9B0-E3EA88321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2" r="19021"/>
          <a:stretch/>
        </p:blipFill>
        <p:spPr>
          <a:xfrm>
            <a:off x="1398104" y="199196"/>
            <a:ext cx="8249479" cy="62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8CE51-101C-4C09-B408-FE3E782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CB871E-6B3D-4828-B7B7-0544EC08A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List A Informace o žadateli - srozumitelný text bez pravopisných chyb </a:t>
            </a:r>
          </a:p>
          <a:p>
            <a:pPr marL="0" indent="0">
              <a:buNone/>
            </a:pPr>
            <a:r>
              <a:rPr lang="cs-CZ" b="1" dirty="0"/>
              <a:t>List B1 Popis projektu </a:t>
            </a:r>
          </a:p>
          <a:p>
            <a:r>
              <a:rPr lang="cs-CZ" b="1" dirty="0"/>
              <a:t>Bude uskutečněno výběrové/zadávací řízení  „Ne” bude označeno v případě, že zakázky budou řešeny výhradně formou cenového marketingu nebo přímým nákupem </a:t>
            </a:r>
          </a:p>
          <a:p>
            <a:r>
              <a:rPr lang="cs-CZ" b="1" dirty="0"/>
              <a:t>Místa realizace projektu - v případě nákupu mobilních investic se místem realizace rozumí místo, kde je majetek umístěn v době, kdy nevykonává svou funkci </a:t>
            </a:r>
          </a:p>
          <a:p>
            <a:pPr marL="0" indent="0">
              <a:buNone/>
            </a:pPr>
            <a:r>
              <a:rPr lang="cs-CZ" b="1" dirty="0"/>
              <a:t>List B2 Popis projektu - specifika článku 19, odst. 1, písm. b) (pouze </a:t>
            </a:r>
            <a:r>
              <a:rPr lang="cs-CZ" b="1" dirty="0" err="1"/>
              <a:t>Fiche</a:t>
            </a:r>
            <a:r>
              <a:rPr lang="cs-CZ" b="1" dirty="0"/>
              <a:t> č. 3 a 5) </a:t>
            </a:r>
          </a:p>
          <a:p>
            <a:pPr marL="0" indent="0">
              <a:buNone/>
            </a:pPr>
            <a:r>
              <a:rPr lang="cs-CZ" b="1" dirty="0"/>
              <a:t>Žadatel si zvolí podporu dle: </a:t>
            </a:r>
          </a:p>
          <a:p>
            <a:pPr lvl="1"/>
            <a:r>
              <a:rPr lang="cs-CZ" b="1" dirty="0"/>
              <a:t>režimu blokové výjimky</a:t>
            </a:r>
          </a:p>
          <a:p>
            <a:pPr lvl="1"/>
            <a:r>
              <a:rPr lang="cs-CZ" b="1" dirty="0"/>
              <a:t>režimu de minimis (převažuje) – max. výše této podpory za tři po sobě jdoucí účetní období je 200 000 EUR (možné zkontrolovat v Registru podpor de minimis)</a:t>
            </a:r>
          </a:p>
        </p:txBody>
      </p:sp>
    </p:spTree>
    <p:extLst>
      <p:ext uri="{BB962C8B-B14F-4D97-AF65-F5344CB8AC3E}">
        <p14:creationId xmlns:p14="http://schemas.microsoft.com/office/powerpoint/2010/main" val="406965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46575-4A21-465E-B80A-1A22CA4A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98028-FE25-40CD-B74E-06E0B391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Termíny výzvy a podmínky výzvy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Zaměření výzvy – jednotlivé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Způsobilé výdaje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Nezpůsobilé výdaje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Vyplnění a podání žádosti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5B4CA-53F7-4C48-9AC3-0ADF5692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C0613-0A06-46C2-B3AE-99861B6A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List E1 Preferenční kritéria</a:t>
            </a:r>
          </a:p>
          <a:p>
            <a:r>
              <a:rPr lang="cs-CZ" b="1" dirty="0"/>
              <a:t>Žadatel vyplní požadované bodové hodnocení za jednotlivá kritéria</a:t>
            </a:r>
          </a:p>
          <a:p>
            <a:r>
              <a:rPr lang="cs-CZ" b="1" dirty="0"/>
              <a:t>některá kritéria vyžadují doložení zvláštních příloh (viz příslušná </a:t>
            </a:r>
            <a:r>
              <a:rPr lang="cs-CZ" b="1" dirty="0" err="1"/>
              <a:t>Fiche</a:t>
            </a:r>
            <a:r>
              <a:rPr lang="cs-CZ" b="1" dirty="0"/>
              <a:t>)</a:t>
            </a:r>
          </a:p>
          <a:p>
            <a:r>
              <a:rPr lang="cs-CZ" b="1" dirty="0"/>
              <a:t>nedoložení těchto příloh nepovede k ukončení administrace žádosti, ale žadatel ztratí nárok na bodové zvýhodnění v rámci daných preferenčních kritérií </a:t>
            </a:r>
          </a:p>
          <a:p>
            <a:pPr marL="0" indent="0">
              <a:buNone/>
            </a:pPr>
            <a:r>
              <a:rPr lang="cs-CZ" b="1" dirty="0"/>
              <a:t>List E2 Preferenční kritéria přidělená MAS -  tento list žadatel nevyplňuje </a:t>
            </a:r>
          </a:p>
          <a:p>
            <a:pPr marL="0" indent="0">
              <a:buNone/>
            </a:pPr>
            <a:r>
              <a:rPr lang="cs-CZ" b="1" dirty="0"/>
              <a:t>G Čestná prohlášení - vzít na vědomí, co prohlašuji a k čemu se zavazuji</a:t>
            </a:r>
          </a:p>
          <a:p>
            <a:pPr marL="0" indent="0">
              <a:buNone/>
            </a:pPr>
            <a:r>
              <a:rPr lang="cs-CZ" b="1" dirty="0"/>
              <a:t>Žádost se zasílá prostřednictvím Portálu Farmáře</a:t>
            </a:r>
          </a:p>
        </p:txBody>
      </p:sp>
    </p:spTree>
    <p:extLst>
      <p:ext uri="{BB962C8B-B14F-4D97-AF65-F5344CB8AC3E}">
        <p14:creationId xmlns:p14="http://schemas.microsoft.com/office/powerpoint/2010/main" val="120341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CF648-F840-40B4-BF0F-76DEA0AB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9BC168-772B-42A6-BFED-C87257554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Kontrola formálních náležitostí, obsahové správnosti a přijatelnosti projektu probíhá v kanceláři MAS Slavkovské bojiště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případě, že budou při kontrole zjištěny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nenapravitelné nedostatky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žádost vyřazena z dalšího procesu administrace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napravitelné nedostatky (příp. chybějící údaje)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žadatel je vyzván k nápravě s pevně daným termínem pro doplnění, který nesmí být kratší než 5 pracovních dnů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opravu může žadatel provést max. dvakrát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proti výsledku této fáze hodnocení, stejně jako proti výsledku další fáze hodnocení (věcného hodnocení), lze podat žádost o přezkum</a:t>
            </a:r>
          </a:p>
        </p:txBody>
      </p:sp>
    </p:spTree>
    <p:extLst>
      <p:ext uri="{BB962C8B-B14F-4D97-AF65-F5344CB8AC3E}">
        <p14:creationId xmlns:p14="http://schemas.microsoft.com/office/powerpoint/2010/main" val="176709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A5AE8-BC81-4249-ABB0-5187ED76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FA7927-20B3-43B2-8F86-FF172F4D4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Věcné hodnocení projektu probíhá podle předem daných preferenčních kritérií (viz příslušná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ve složce)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hodnocení každého projektu provádějí nezávisle dva hodnotitelé zvolení z členů Výběrové komise MAS 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jednotlivé Žádosti o dotaci jsou na jednání Výběrové komise seřazeny sestupně dle získaného bodového hodnocení (nutno splnit minimální bodovou hranici jinak je žádost vyřazena z dalšího procesu hodnocení)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výběr projektů následně schvaluje Rada MAS 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podrobný postup podání žádosti, hodnocení a výběru projektů, včetně lhůt pro provedení jednotlivých úkonů, bude popsán v přílohách výzvy:</a:t>
            </a:r>
          </a:p>
          <a:p>
            <a:pPr lvl="1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Interní postupy MAS pro PRV</a:t>
            </a:r>
          </a:p>
          <a:p>
            <a:pPr lvl="1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Pravidla, kterými se stanovují podmínky pro poskytování dotace na projekty z Programu rozvoje venkova na období 2014–2020 (dále jen „Pravidla pro žadatele“)</a:t>
            </a:r>
          </a:p>
        </p:txBody>
      </p:sp>
    </p:spTree>
    <p:extLst>
      <p:ext uri="{BB962C8B-B14F-4D97-AF65-F5344CB8AC3E}">
        <p14:creationId xmlns:p14="http://schemas.microsoft.com/office/powerpoint/2010/main" val="238834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A4CCE-E8C8-45C4-9FD8-DFB604BC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POSTUP PO VÝBĚRU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47AB7A-1D97-49EB-AC0F-7933529EF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 výběru projektů MAS vybrané žádosti včetně verifikovaných příloh elektronicky podepíše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žadatel elektronicky podepsanou žádost včetně příloh pošle přes svůj účet na Portálu Farmáře na Regionální odbor SZIF v Brně nejpozději do 11. dubna 2018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 zaregistrování žádosti bude žadatel informován prostřednictvím Portálu Farmáře, získá jednací číslo projektu a dál komunikuje se SZIF prostřednictvím Portálu Farmáře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doporučujeme aktivovat si zasílání notifikačních zpráv na e-mail (návod přiložen ve složce)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nedodržení termínu je nejčastějším důvodem k vyřazení žádosti </a:t>
            </a:r>
          </a:p>
        </p:txBody>
      </p:sp>
    </p:spTree>
    <p:extLst>
      <p:ext uri="{BB962C8B-B14F-4D97-AF65-F5344CB8AC3E}">
        <p14:creationId xmlns:p14="http://schemas.microsoft.com/office/powerpoint/2010/main" val="1008263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5406F-9E77-4D40-877C-09155F53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F6077-A03C-405D-9A31-C40D50AF8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podrobně popsáno v Pravidlech pro žadatele a v Příručce pro zadávání veřejných zakázek Programu rozvoje venkova na období 2014-2020 (dále jen „Příručka pro zadávání VZ“)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zadavatelé podle § 4 odst. 1 až 3 Zákona č. 134/2016 Sb. (Zákon o zadávání veřejných zakázek) postupují podle tohoto zákona</a:t>
            </a:r>
          </a:p>
          <a:p>
            <a:pPr marL="0" indent="0">
              <a:buNone/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Finanční limity pro zadávání zakázek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1) Předpokládaná hodnota samostatné zakázky na stavební práce, dodávky či služby max. 20 000 Kč (bez DPH)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dodavatele lze vybrat napřímo, max. do výše 100 000 Kč bez DPH v součtu samostatných zakázek na projekt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2) Předpokládaná hodnota zakázky max. 400 000 Kč bez DPH (zadavatel podle ZZVZ), resp. 500 000 Kč bez DPH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tzv. cenový marketing (tabulka s uvedením alespoň 3 dodavatelů, která srozumitelně poskytne srovnatelný cenový přehled) nebo průzkum trhu přes Elektronické tržiště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údaje v tabulce cenového marketingu musí být podloženy písemnou nebo e-mailovou nabídkou dodavatele nebo vytištěným údajem z internetové nabídky firmy</a:t>
            </a: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99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6FD4A-4C50-4D04-AC79-40200D46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57EC76-21B4-4DEB-BBC5-C67ABCD7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 Předpokládaná hodnota zakázky přesahuje nebo je rovna 400 000 Kč bez DPH (zadavatel podle ZZVZ), resp. 500 000 Kč bez DPH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povinnost řídit se Příručkou pro zadávání VZ a uskutečnit výběrové řízení</a:t>
            </a:r>
          </a:p>
          <a:p>
            <a:pPr marL="0" indent="0">
              <a:buNone/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Druhy zakázek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1) Zakázka malého rozsahu (předpokládaná hodnota zakázky v rozmezí 400 000 Kč bez DPH, resp. 500 000 Kč bez DPH (zadavatel podle ZZVZ) až 2 000 000 Kč bez DPH (dodávky a služby), resp. 6 000 000 Kč (stavební práce))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postačí výběrové řízení v uzavřené výzvě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písemně vyzvat nejméně 3 dodavatele, vybírat minimálně z 3 obdržených nabídek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Příručka pro zadávání VZ stanovuje povinné náležitosti oznámení výběrového řízení</a:t>
            </a:r>
          </a:p>
        </p:txBody>
      </p:sp>
    </p:spTree>
    <p:extLst>
      <p:ext uri="{BB962C8B-B14F-4D97-AF65-F5344CB8AC3E}">
        <p14:creationId xmlns:p14="http://schemas.microsoft.com/office/powerpoint/2010/main" val="337540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60F7B-3BAF-480B-99E8-75158B55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FE6B88-A76A-41C1-BDD5-C5C9E74C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2) Zakázka vyšší hodnoty (předpokládaná hodnota zakázky činí více než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2 000 000 Kč bez DPH (dodávky a služby), resp. 6 000 000 Kč (stavební práce))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zakázku je nutné zadat v otevřené výzvě nebo na elektronickém tržišti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opět je třeba dodržet povinné náležitosti oznámení výběrového řízení (vzorový formulář oznámení výběrového řízení – zadávacích podmínek je přílohou Příručky pro zadávání VZ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ohledu na předpokládanou hodnotu zakázky může zadavatel zakázku mimo režim ZZVZ zveřejnit v otevřené výzvě nebo na elektronickém tržišti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kompletní dokumentaci k zrealizovanému výběrovému/zadávacímu řízení v elektronické podobě předloží žadatel: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nejpozději do 13. června 2018 na MAS Slavkovské bojiště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nejpozději do 20. června 2018 na Regionální odbor SZIF v Brně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cenový marketing se předkládá až při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1044135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64C8E-344D-4B31-8AD7-7155AF11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CE92A-3B9C-455E-9688-167B15DD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Mgr. Hana Tomanová</a:t>
            </a:r>
          </a:p>
          <a:p>
            <a:pPr marL="0" indent="0" algn="ctr">
              <a:buNone/>
            </a:pPr>
            <a:r>
              <a:rPr lang="cs-CZ" b="1" dirty="0"/>
              <a:t>MAS Slavkovské bojiště, z.s.</a:t>
            </a:r>
          </a:p>
          <a:p>
            <a:pPr marL="0" indent="0" algn="ctr">
              <a:buNone/>
            </a:pPr>
            <a:r>
              <a:rPr lang="cs-CZ" b="1" dirty="0"/>
              <a:t>Hrušky 166, 683 52 </a:t>
            </a:r>
          </a:p>
          <a:p>
            <a:pPr marL="0" indent="0" algn="ctr">
              <a:buNone/>
            </a:pPr>
            <a:r>
              <a:rPr lang="cs-CZ" b="1" dirty="0"/>
              <a:t>Tel. 604 318 732</a:t>
            </a:r>
          </a:p>
          <a:p>
            <a:pPr marL="0" indent="0" algn="ctr">
              <a:buNone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tomanova@slavkovskebojiste.cz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WWW: </a:t>
            </a:r>
            <a:r>
              <a:rPr lang="cs-CZ" dirty="0">
                <a:hlinkClick r:id="rId3"/>
              </a:rPr>
              <a:t>http://slavkovskebojiste.cz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D53A00-731B-4624-A691-E5E0F9D1A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57" y="4579457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1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71DA2-5E83-4C81-874B-40985FB3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TERMÍNY A PODMÍNKY VÝZVY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365AF4-2FF9-4C0E-9A65-BDDAFE68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ÚZEMÍ MAS SLAVKOVSKÉ BOJIŠTĚ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Vyhlášení výzvy – 26. 1. 2018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Příjem žádostí – 26. 1. 2018 od 8:00 hodin (prostřednictvím Portálu farmáře)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Ukončení příjmu žádostí – 23. 2. 2018 do 12:00 hodin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Termín registrace na SZIF – 13. 4. 2018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23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4080A-8BFD-4202-BFBC-1B41F593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ZAMĚŘENÍ VÝZVY – FICHE 1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6981062-F6F4-4536-953D-DDCED240B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319608"/>
              </p:ext>
            </p:extLst>
          </p:nvPr>
        </p:nvGraphicFramePr>
        <p:xfrm>
          <a:off x="838200" y="2594251"/>
          <a:ext cx="10515600" cy="322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7087">
                  <a:extLst>
                    <a:ext uri="{9D8B030D-6E8A-4147-A177-3AD203B41FA5}">
                      <a16:colId xmlns:a16="http://schemas.microsoft.com/office/drawing/2014/main" val="130587875"/>
                    </a:ext>
                  </a:extLst>
                </a:gridCol>
                <a:gridCol w="7318513">
                  <a:extLst>
                    <a:ext uri="{9D8B030D-6E8A-4147-A177-3AD203B41FA5}">
                      <a16:colId xmlns:a16="http://schemas.microsoft.com/office/drawing/2014/main" val="2655404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Alokace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 7 821 346 Kč</a:t>
                      </a:r>
                      <a:endParaRPr lang="cs-CZ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9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Oprávnění žadatelé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Zemědělský podnikatel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4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Způsobilé výdaje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 na stavby, stroje a technologie pro živočišnou a rostlinnou výrobu a školkařskou produkci;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 do pořízení </a:t>
                      </a:r>
                      <a:r>
                        <a:rPr lang="cs-CZ" dirty="0" err="1"/>
                        <a:t>peletovacích</a:t>
                      </a:r>
                      <a:r>
                        <a:rPr lang="cs-CZ" dirty="0"/>
                        <a:t> zařízení pro vlastní spotřebu v zemědělském podniku;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dirty="0"/>
                        <a:t> na nákup nemovitostí (max. 10 % celkové výše výdajů, ze kterých je stanovena dotace na daný projekt).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1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Finanční rozsah projektu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50 000,- Kč – 5 000 000,- Kč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5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Výše dotace</a:t>
                      </a:r>
                      <a:endParaRPr lang="cs-CZ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50 % / 60 %  (dle typu příjemce)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69703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9D01081F-334E-4122-A7A8-40BBDAD97A9F}"/>
              </a:ext>
            </a:extLst>
          </p:cNvPr>
          <p:cNvSpPr/>
          <p:nvPr/>
        </p:nvSpPr>
        <p:spPr>
          <a:xfrm>
            <a:off x="759681" y="2101334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Rozvoj zemědělských podniků</a:t>
            </a:r>
          </a:p>
        </p:txBody>
      </p:sp>
    </p:spTree>
    <p:extLst>
      <p:ext uri="{BB962C8B-B14F-4D97-AF65-F5344CB8AC3E}">
        <p14:creationId xmlns:p14="http://schemas.microsoft.com/office/powerpoint/2010/main" val="123518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3295D-4F7D-45E5-B18D-78B53027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2492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ZAMĚŘENÍ VÝZVY – FICHE 2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21ECF2A-437D-456A-850C-24F9B7B2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146"/>
            <a:ext cx="525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Rozvoj zpracovatelských podniků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4999A157-2BCE-4F25-8045-1A8E2B0119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686630"/>
              </p:ext>
            </p:extLst>
          </p:nvPr>
        </p:nvGraphicFramePr>
        <p:xfrm>
          <a:off x="838199" y="2176006"/>
          <a:ext cx="10677939" cy="43984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2309">
                  <a:extLst>
                    <a:ext uri="{9D8B030D-6E8A-4147-A177-3AD203B41FA5}">
                      <a16:colId xmlns:a16="http://schemas.microsoft.com/office/drawing/2014/main" val="130587875"/>
                    </a:ext>
                  </a:extLst>
                </a:gridCol>
                <a:gridCol w="8245630">
                  <a:extLst>
                    <a:ext uri="{9D8B030D-6E8A-4147-A177-3AD203B41FA5}">
                      <a16:colId xmlns:a16="http://schemas.microsoft.com/office/drawing/2014/main" val="2655404552"/>
                    </a:ext>
                  </a:extLst>
                </a:gridCol>
              </a:tblGrid>
              <a:tr h="409524">
                <a:tc>
                  <a:txBody>
                    <a:bodyPr/>
                    <a:lstStyle/>
                    <a:p>
                      <a:r>
                        <a:rPr lang="cs-CZ" sz="1400" dirty="0"/>
                        <a:t>Alokace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2 000 000 Kč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90035"/>
                  </a:ext>
                </a:extLst>
              </a:tr>
              <a:tr h="504892">
                <a:tc>
                  <a:txBody>
                    <a:bodyPr/>
                    <a:lstStyle/>
                    <a:p>
                      <a:r>
                        <a:rPr lang="cs-CZ" sz="1400" dirty="0"/>
                        <a:t>Oprávnění žadatelé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effectLst/>
                        </a:rPr>
                        <a:t>Zemědělský podnikatel, výrobce potravin, výrobce krmiv nebo jiné subjekty aktivní ve zpracování, uvádění na trh a vývoji zemědělských produktů uvedených v příloze I Smlouvy o fungování EU jako vstupní produkt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47697"/>
                  </a:ext>
                </a:extLst>
              </a:tr>
              <a:tr h="2524461">
                <a:tc>
                  <a:txBody>
                    <a:bodyPr/>
                    <a:lstStyle/>
                    <a:p>
                      <a:r>
                        <a:rPr lang="cs-CZ" sz="1400" dirty="0"/>
                        <a:t>Způsobilé výdaje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pořízení strojů, nástrojů a zařízení pro zpracování zemědělských produktů, finální úpravu, balení, značení výrobků (včetně technologií souvisejících s dohledatelností produktů);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výstavba, modernizace a rekonstrukce budov (včetně manipulačních ploch a bouracích prací nezbytně nutných pro realizaci projektu);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investice související se skladováním zpracovávané suroviny, výrobků a druhotných surovin vznikajících při zpracování s výjimkou odpadních vod;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investice vedoucí ke zvyšování a monitorování kvality produktů;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investice související s uváděním vlastních produktů na trh včetně marketingu (např. výstavba a rekonstrukce prodejen, pojízdné prodejny, stánky, prodej ze dvora, vybavení prodejen apod.);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pořízení užitkových vozů kategorie N1 a N2;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investice do zařízení na čištění odpadních vod ve zpracovatelském provozu;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>
                          <a:effectLst/>
                        </a:rPr>
                        <a:t>nákup nemovitosti </a:t>
                      </a:r>
                      <a:r>
                        <a:rPr lang="cs-CZ" sz="1400" dirty="0"/>
                        <a:t>(max. 10 % celkové výše výdajů, ze kterých je stanovena dotace na daný projekt).</a:t>
                      </a:r>
                      <a:endParaRPr lang="cs-CZ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1317"/>
                  </a:ext>
                </a:extLst>
              </a:tr>
              <a:tr h="409524">
                <a:tc>
                  <a:txBody>
                    <a:bodyPr/>
                    <a:lstStyle/>
                    <a:p>
                      <a:r>
                        <a:rPr lang="cs-CZ" sz="1400" dirty="0"/>
                        <a:t>Finanční rozsah projektu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50 000,- Kč – 5 000 000,- Kč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52383"/>
                  </a:ext>
                </a:extLst>
              </a:tr>
              <a:tr h="409524">
                <a:tc>
                  <a:txBody>
                    <a:bodyPr/>
                    <a:lstStyle/>
                    <a:p>
                      <a:r>
                        <a:rPr lang="cs-CZ" sz="1400" dirty="0"/>
                        <a:t>Výše dotace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45 % / 35 % / 25 % (dle typu příjemce)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6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36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9AE52-D9BF-4A73-A110-E387A296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466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ZAMĚŘENÍ VÝZVY – FICHE 3</a:t>
            </a:r>
            <a:endParaRPr lang="cs-CZ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671B27B-8BD6-4CAA-9EB6-26D873F1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677"/>
            <a:ext cx="667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cs-CZ" sz="2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Rozvoj nezemědělské činnosti a agroturistiky</a:t>
            </a:r>
            <a:endParaRPr lang="cs-CZ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C38A2755-8BEA-4AEE-854A-C049843A1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500242"/>
              </p:ext>
            </p:extLst>
          </p:nvPr>
        </p:nvGraphicFramePr>
        <p:xfrm>
          <a:off x="838200" y="1890394"/>
          <a:ext cx="9922565" cy="41811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8096">
                  <a:extLst>
                    <a:ext uri="{9D8B030D-6E8A-4147-A177-3AD203B41FA5}">
                      <a16:colId xmlns:a16="http://schemas.microsoft.com/office/drawing/2014/main" val="130587875"/>
                    </a:ext>
                  </a:extLst>
                </a:gridCol>
                <a:gridCol w="7434469">
                  <a:extLst>
                    <a:ext uri="{9D8B030D-6E8A-4147-A177-3AD203B41FA5}">
                      <a16:colId xmlns:a16="http://schemas.microsoft.com/office/drawing/2014/main" val="2655404552"/>
                    </a:ext>
                  </a:extLst>
                </a:gridCol>
              </a:tblGrid>
              <a:tr h="319070">
                <a:tc>
                  <a:txBody>
                    <a:bodyPr/>
                    <a:lstStyle/>
                    <a:p>
                      <a:r>
                        <a:rPr lang="cs-CZ" sz="1400" dirty="0"/>
                        <a:t>Alokace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 8 000 000 Kč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90035"/>
                  </a:ext>
                </a:extLst>
              </a:tr>
              <a:tr h="544661">
                <a:tc>
                  <a:txBody>
                    <a:bodyPr/>
                    <a:lstStyle/>
                    <a:p>
                      <a:r>
                        <a:rPr lang="cs-CZ" sz="1400" dirty="0"/>
                        <a:t>Oprávnění žadatelé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effectLst/>
                        </a:rPr>
                        <a:t>Podnikatelské subjekty (FO a PO) – mikropodniky a malé podniky ve venkovských oblastech, jakož i zemědělci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247697"/>
                  </a:ext>
                </a:extLst>
              </a:tr>
              <a:tr h="2679266">
                <a:tc>
                  <a:txBody>
                    <a:bodyPr/>
                    <a:lstStyle/>
                    <a:p>
                      <a:r>
                        <a:rPr lang="cs-CZ" sz="1400" dirty="0"/>
                        <a:t>Způsobilé výdaje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 stavební 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příslušného zázemí);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 pořízení 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 doplňující výdaje jako součást projektu (úprava povrchů, náklady na výstavbu odstavných a parkovacích stání, oplocení, nákup a výsadba doprovodné zeleně);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 nákup nemovitosti (max. 10 % celkové výše výdajů, ze kterých je stanovena dotace na daný projekt).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11317"/>
                  </a:ext>
                </a:extLst>
              </a:tr>
              <a:tr h="319070">
                <a:tc>
                  <a:txBody>
                    <a:bodyPr/>
                    <a:lstStyle/>
                    <a:p>
                      <a:r>
                        <a:rPr lang="cs-CZ" sz="1400" dirty="0"/>
                        <a:t>Finanční rozsah projektu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50 000,- Kč – 5 000 000,- Kč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52383"/>
                  </a:ext>
                </a:extLst>
              </a:tr>
              <a:tr h="319070">
                <a:tc>
                  <a:txBody>
                    <a:bodyPr/>
                    <a:lstStyle/>
                    <a:p>
                      <a:r>
                        <a:rPr lang="cs-CZ" sz="1400" dirty="0"/>
                        <a:t>Výše dotace</a:t>
                      </a:r>
                      <a:endParaRPr lang="cs-CZ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kern="1200" dirty="0">
                          <a:effectLst/>
                        </a:rPr>
                        <a:t>45 % / 35 % / 25 % (dle typu příjemce)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6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7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9B6D9-FCFB-4684-BF16-AB5BFC16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35027B-8134-41FE-B203-AFE1EC33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 lze realizovat pouze na území MAS Slavkovské bojiště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 stejný předmět dotace může žadatel podat pouze jednu Žádost o dotaci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žadatel zabezpečuje financování projektu nejprve z vlastních zdrojů (ex-post financování)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žadatel splnil podmínku finančního zdraví u projektů, jejichž způsobilé výdaje, ze kterých je stanovena dotace, přesahují 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1 000 000 Kč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 musí být realizován do 24 měsíců od podpisu Dohody o poskytnutí dotace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realizací projektu vznikne samostatný funkční celek</a:t>
            </a:r>
          </a:p>
        </p:txBody>
      </p:sp>
    </p:spTree>
    <p:extLst>
      <p:ext uri="{BB962C8B-B14F-4D97-AF65-F5344CB8AC3E}">
        <p14:creationId xmlns:p14="http://schemas.microsoft.com/office/powerpoint/2010/main" val="401691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5C03B-1C10-4DC1-8C71-164E3A15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  <a:endParaRPr lang="cs-CZ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512054-B4C4-49C7-8FDA-F974BFC51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878"/>
            <a:ext cx="10515600" cy="4446105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pokud žadatel uplatnil nárok na vyšší míru dotace, musí dodržet kategorii podniku, kterou deklaroval při podání Žádosti o dotaci, i ke dni podpisu Dohody o poskytnutí dotace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pokud se jedná o žadatele, který musí pro splnění definice spadat do určité kategorie podniku podle velikosti, musí splňovat tuto kategorii až do data podpisu Dohody o poskytnutí dotace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lhůta vázanosti projektu na účel (udržitelnost) 5 let začíná běžet od data převedení dotace (konečné platby) na účet příjemce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žadatel je povinen dodržovat požadavky na publicitu v souladů s Příručkou pro publicitu PRV 2014-2020 (příloha výzvy)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příjemce dotace je povinen uchovávat veškeré doklady týkající se poskytnuté dotace, a to po dobu nejméně 10 let od proplacení dotace</a:t>
            </a:r>
          </a:p>
        </p:txBody>
      </p:sp>
    </p:spTree>
    <p:extLst>
      <p:ext uri="{BB962C8B-B14F-4D97-AF65-F5344CB8AC3E}">
        <p14:creationId xmlns:p14="http://schemas.microsoft.com/office/powerpoint/2010/main" val="17311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6AB36-B2C3-497B-8DC4-3D477591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ZPŮSOBILÉ VÝDAJE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050E63-6259-4764-B1FF-990286C2F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max. výše způsobilých výdajů, ze kterých je stanovena dotace, je vypočtena z:</a:t>
            </a:r>
          </a:p>
          <a:p>
            <a:pPr lvl="1"/>
            <a:r>
              <a:rPr lang="cs-CZ" b="1" dirty="0"/>
              <a:t>katalogu stavebních prací,</a:t>
            </a:r>
          </a:p>
          <a:p>
            <a:pPr lvl="1"/>
            <a:r>
              <a:rPr lang="cs-CZ" b="1" dirty="0"/>
              <a:t>znaleckého posudku (v případě nákupu nemovitostí),</a:t>
            </a:r>
          </a:p>
          <a:p>
            <a:pPr lvl="1"/>
            <a:r>
              <a:rPr lang="cs-CZ" b="1" dirty="0"/>
              <a:t>finančních limitů.</a:t>
            </a:r>
          </a:p>
          <a:p>
            <a:r>
              <a:rPr lang="cs-CZ" b="1" dirty="0"/>
              <a:t>výdaje přesahující uvedená omezení nelze zahrnout do způsobilých výdajů, ze kterých se stanovuje dotace</a:t>
            </a:r>
          </a:p>
          <a:p>
            <a:r>
              <a:rPr lang="cs-CZ" b="1" dirty="0"/>
              <a:t>výdaje, ze kterých je stanovena dotace, mohou vzniknout nejdříve ke dni podání Žádosti o dotaci</a:t>
            </a:r>
          </a:p>
        </p:txBody>
      </p:sp>
    </p:spTree>
    <p:extLst>
      <p:ext uri="{BB962C8B-B14F-4D97-AF65-F5344CB8AC3E}">
        <p14:creationId xmlns:p14="http://schemas.microsoft.com/office/powerpoint/2010/main" val="3379914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1719</Words>
  <Application>Microsoft Office PowerPoint</Application>
  <PresentationFormat>Širokoúhlá obrazovka</PresentationFormat>
  <Paragraphs>178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SEMINÁŘ PRO ŽADATELE</vt:lpstr>
      <vt:lpstr>PROGRAM SEMINÁŘE</vt:lpstr>
      <vt:lpstr>TERMÍNY A PODMÍNKY VÝZVY</vt:lpstr>
      <vt:lpstr>ZAMĚŘENÍ VÝZVY – FICHE 1</vt:lpstr>
      <vt:lpstr>ZAMĚŘENÍ VÝZVY – FICHE 2</vt:lpstr>
      <vt:lpstr>ZAMĚŘENÍ VÝZVY – FICHE 3</vt:lpstr>
      <vt:lpstr>ZÁKLADNÍ PODMÍNKY PRO POSKYTNUTÍ DOTACE</vt:lpstr>
      <vt:lpstr>ZÁKLADNÍ PODMÍNKY PRO POSKYTNUTÍ DOTACE</vt:lpstr>
      <vt:lpstr>ZPŮSOBILÉ VÝDAJE PROJEKTU</vt:lpstr>
      <vt:lpstr>NEZPŮSOBILÉ VÝDAJE PROJEKTU</vt:lpstr>
      <vt:lpstr>POSTUP PŘI PODÁNÍ ŽÁDOSTI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VYPLNĚNÍ JEDNOTLIVÝCH LISTŮ ŽÁDOSTI</vt:lpstr>
      <vt:lpstr>VYPLNĚNÍ JEDNOTLIVÝCH LISTŮ ŽÁDOSTI</vt:lpstr>
      <vt:lpstr>HODNOCENÍ A VÝBĚR PROJEKTŮ</vt:lpstr>
      <vt:lpstr>HODNOCENÍ A VÝBĚR PROJEKTŮ</vt:lpstr>
      <vt:lpstr>POSTUP PO VÝBĚRU PROJEKTŮ</vt:lpstr>
      <vt:lpstr>ZADÁVÁNÍ ZAKÁZEK</vt:lpstr>
      <vt:lpstr>ZADÁVÁNÍ ZAKÁZEK</vt:lpstr>
      <vt:lpstr>ZADÁVÁNÍ ZAKÁZEK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Dana Adamcová</dc:creator>
  <cp:lastModifiedBy>Mas Slav. bojiště</cp:lastModifiedBy>
  <cp:revision>50</cp:revision>
  <dcterms:created xsi:type="dcterms:W3CDTF">2018-01-05T11:20:47Z</dcterms:created>
  <dcterms:modified xsi:type="dcterms:W3CDTF">2018-02-02T14:35:15Z</dcterms:modified>
</cp:coreProperties>
</file>