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4"/>
  </p:sldMasterIdLst>
  <p:notesMasterIdLst>
    <p:notesMasterId r:id="rId84"/>
  </p:notesMasterIdLst>
  <p:handoutMasterIdLst>
    <p:handoutMasterId r:id="rId85"/>
  </p:handoutMasterIdLst>
  <p:sldIdLst>
    <p:sldId id="464" r:id="rId5"/>
    <p:sldId id="465" r:id="rId6"/>
    <p:sldId id="466" r:id="rId7"/>
    <p:sldId id="467" r:id="rId8"/>
    <p:sldId id="468" r:id="rId9"/>
    <p:sldId id="469" r:id="rId10"/>
    <p:sldId id="470" r:id="rId11"/>
    <p:sldId id="471" r:id="rId12"/>
    <p:sldId id="472" r:id="rId13"/>
    <p:sldId id="473" r:id="rId14"/>
    <p:sldId id="474" r:id="rId15"/>
    <p:sldId id="475" r:id="rId16"/>
    <p:sldId id="476" r:id="rId17"/>
    <p:sldId id="477" r:id="rId18"/>
    <p:sldId id="478" r:id="rId19"/>
    <p:sldId id="479" r:id="rId20"/>
    <p:sldId id="480" r:id="rId21"/>
    <p:sldId id="481" r:id="rId22"/>
    <p:sldId id="482" r:id="rId23"/>
    <p:sldId id="483" r:id="rId24"/>
    <p:sldId id="484" r:id="rId25"/>
    <p:sldId id="485" r:id="rId26"/>
    <p:sldId id="486" r:id="rId27"/>
    <p:sldId id="487" r:id="rId28"/>
    <p:sldId id="488" r:id="rId29"/>
    <p:sldId id="489" r:id="rId30"/>
    <p:sldId id="490" r:id="rId31"/>
    <p:sldId id="532" r:id="rId32"/>
    <p:sldId id="491" r:id="rId33"/>
    <p:sldId id="492" r:id="rId34"/>
    <p:sldId id="493" r:id="rId35"/>
    <p:sldId id="494" r:id="rId36"/>
    <p:sldId id="495" r:id="rId37"/>
    <p:sldId id="496" r:id="rId38"/>
    <p:sldId id="497" r:id="rId39"/>
    <p:sldId id="498" r:id="rId40"/>
    <p:sldId id="499" r:id="rId41"/>
    <p:sldId id="500" r:id="rId42"/>
    <p:sldId id="501" r:id="rId43"/>
    <p:sldId id="538" r:id="rId44"/>
    <p:sldId id="503" r:id="rId45"/>
    <p:sldId id="504" r:id="rId46"/>
    <p:sldId id="505" r:id="rId47"/>
    <p:sldId id="506" r:id="rId48"/>
    <p:sldId id="507" r:id="rId49"/>
    <p:sldId id="508" r:id="rId50"/>
    <p:sldId id="509" r:id="rId51"/>
    <p:sldId id="539" r:id="rId52"/>
    <p:sldId id="511" r:id="rId53"/>
    <p:sldId id="512" r:id="rId54"/>
    <p:sldId id="513" r:id="rId55"/>
    <p:sldId id="564" r:id="rId56"/>
    <p:sldId id="366" r:id="rId57"/>
    <p:sldId id="367" r:id="rId58"/>
    <p:sldId id="368" r:id="rId59"/>
    <p:sldId id="369" r:id="rId60"/>
    <p:sldId id="370" r:id="rId61"/>
    <p:sldId id="371" r:id="rId62"/>
    <p:sldId id="372" r:id="rId63"/>
    <p:sldId id="373" r:id="rId64"/>
    <p:sldId id="374" r:id="rId65"/>
    <p:sldId id="375" r:id="rId66"/>
    <p:sldId id="378" r:id="rId67"/>
    <p:sldId id="379" r:id="rId68"/>
    <p:sldId id="380" r:id="rId69"/>
    <p:sldId id="381" r:id="rId70"/>
    <p:sldId id="382" r:id="rId71"/>
    <p:sldId id="524" r:id="rId72"/>
    <p:sldId id="444" r:id="rId73"/>
    <p:sldId id="445" r:id="rId74"/>
    <p:sldId id="446" r:id="rId75"/>
    <p:sldId id="448" r:id="rId76"/>
    <p:sldId id="450" r:id="rId77"/>
    <p:sldId id="449" r:id="rId78"/>
    <p:sldId id="451" r:id="rId79"/>
    <p:sldId id="393" r:id="rId80"/>
    <p:sldId id="452" r:id="rId81"/>
    <p:sldId id="461" r:id="rId82"/>
    <p:sldId id="526" r:id="rId83"/>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73" autoAdjust="0"/>
    <p:restoredTop sz="73059" autoAdjust="0"/>
  </p:normalViewPr>
  <p:slideViewPr>
    <p:cSldViewPr showGuides="1">
      <p:cViewPr varScale="1">
        <p:scale>
          <a:sx n="84" d="100"/>
          <a:sy n="84" d="100"/>
        </p:scale>
        <p:origin x="2796" y="78"/>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notesMaster" Target="notesMasters/notes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t>6. 4. 2018</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t>6. 4. 2018</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esfcr.cz/"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3" Type="http://schemas.openxmlformats.org/officeDocument/2006/relationships/hyperlink" Target="http://www.google.cz/url?sa=t&amp;rct=j&amp;q=&amp;esrc=s&amp;source=web&amp;cd=1&amp;cad=rja&amp;uact=8&amp;ved=0ahUKEwjBkKG5gPfWAhXHBcAKHccmB2AQFggmMAA&amp;url=http://www.mvcr.cz/soubor/zavazne-pokyny-pro-obce-realizatory-projektu-asistent-prevence-kriminality-ii-2017.aspx&amp;usg=AOvVaw0okFQCXFDUBSruP_HC_Kp9" TargetMode="External"/><Relationship Id="rId2" Type="http://schemas.openxmlformats.org/officeDocument/2006/relationships/slide" Target="../slides/slide72.xml"/><Relationship Id="rId1" Type="http://schemas.openxmlformats.org/officeDocument/2006/relationships/notesMaster" Target="../notesMasters/notesMaster1.xml"/><Relationship Id="rId5" Type="http://schemas.openxmlformats.org/officeDocument/2006/relationships/hyperlink" Target="http://www.mvcr.cz/clanek/seznam-metodickych-doporuceni-vyzvy-programu-prevence-kriminality-na-rok-2015.aspx" TargetMode="External"/><Relationship Id="rId4" Type="http://schemas.openxmlformats.org/officeDocument/2006/relationships/hyperlink" Target="http://www.mvcr.cz/clanek/metodika-vyberu-pripravy-a-cinnosti-asistentu-prevence-kriminality.aspx" TargetMode="Externa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esfcr.cz/technicka-podpora" TargetMode="External"/><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a:t>
            </a:r>
            <a:r>
              <a:rPr lang="cs-CZ" baseline="0" dirty="0"/>
              <a:t> této části bychom vám rádi prezentovali doporučení, jak by měl žadatel přistupovat k psaní projektové žádosti.</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a:t>
            </a:fld>
            <a:endParaRPr lang="cs-CZ" dirty="0"/>
          </a:p>
        </p:txBody>
      </p:sp>
    </p:spTree>
    <p:extLst>
      <p:ext uri="{BB962C8B-B14F-4D97-AF65-F5344CB8AC3E}">
        <p14:creationId xmlns:p14="http://schemas.microsoft.com/office/powerpoint/2010/main" val="159234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pPr lvl="1"/>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11</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12</a:t>
            </a:fld>
            <a:endParaRPr lang="cs-CZ"/>
          </a:p>
        </p:txBody>
      </p:sp>
    </p:spTree>
    <p:extLst>
      <p:ext uri="{BB962C8B-B14F-4D97-AF65-F5344CB8AC3E}">
        <p14:creationId xmlns:p14="http://schemas.microsoft.com/office/powerpoint/2010/main" val="3587194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Žadatel musí jít vždy přes výzvu ŘO a konkrétní výzvu MAS volí až na žádosti.</a:t>
            </a:r>
          </a:p>
          <a:p>
            <a:r>
              <a:rPr lang="cs-CZ" baseline="0" dirty="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13</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14</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15</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16</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17</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18</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19</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sz="1200" b="0" u="none" dirty="0"/>
              <a:t>Při vyplňování</a:t>
            </a:r>
            <a:r>
              <a:rPr lang="cs-CZ" sz="1200" b="0" u="none" baseline="0" dirty="0"/>
              <a:t> indikátorů musí žadatel uvést cílovou hodnotu a popis hodnoty u všech indikátorů v Žádosti o podporu (jedná se o povinná pole). Do Žádosti o podporu se načítají všechny indikátory z Výzvy ŘO OPZ č. 047. U nerelevantních indikátorů ve vztahu k zaměření Výzvy MAS uvede žadatel do pole cílová hodnota nulu a do pole popis hodnoty uvede, že indikátor je ve vztahu k zaměření Výzvy MAS nerelevantní (např. u Výzvy MAS vyhlášené na prorodinná opatření budou indikátory týkající se podpory sociálního podniku nerelevantní). Stejně tak bude žadatel postupovat i v případě, že indikátor bude relevantní ve vztahu k zaměření Výzvy MAS, ale žadatel neplánuje tuto aktivitu realizovat v rámci projektu (např. u Výzvy MAS na prorodinná opatření, která je vyhlášená na podporu dětských skupin a příměstských táborů, ale žadatel plánuje realizovat projekt pouze na příměstské tábory, budou indikátory vztahující se k podpoře dětských skupin s nulovými hodnotami a s popisem nerelevantní ve vztahu k aktivitám projektu).</a:t>
            </a:r>
            <a:endParaRPr lang="cs-CZ" sz="1200" b="0" u="none"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20</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lvl="1" indent="0">
              <a:lnSpc>
                <a:spcPts val="2880"/>
              </a:lnSpc>
              <a:spcBef>
                <a:spcPts val="600"/>
              </a:spcBef>
              <a:spcAft>
                <a:spcPts val="600"/>
              </a:spcAft>
              <a:buSzPct val="100000"/>
              <a:buFont typeface="Wingdings" panose="05000000000000000000" pitchFamily="2" charset="2"/>
              <a:buNone/>
            </a:pPr>
            <a:r>
              <a:rPr lang="cs-CZ" sz="1200" b="1" u="sng" dirty="0"/>
              <a:t>Indikátory povinné k naplnění</a:t>
            </a:r>
            <a:r>
              <a:rPr lang="cs-CZ" sz="1200" b="1" u="none" dirty="0"/>
              <a:t> </a:t>
            </a:r>
            <a:r>
              <a:rPr lang="cs-CZ" sz="1200" dirty="0"/>
              <a:t>(výstupové či výsledkové):</a:t>
            </a: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dirty="0">
                <a:solidFill>
                  <a:srgbClr val="FF0000"/>
                </a:solidFill>
              </a:rPr>
              <a:t>Každý projekt musí mít povinně stanovenou nenulovou hodnotu </a:t>
            </a:r>
            <a:r>
              <a:rPr lang="cs-CZ" sz="1200" b="1" dirty="0">
                <a:solidFill>
                  <a:srgbClr val="FF0000"/>
                </a:solidFill>
              </a:rPr>
              <a:t>minimálně</a:t>
            </a:r>
            <a:r>
              <a:rPr lang="cs-CZ" sz="1200" dirty="0">
                <a:solidFill>
                  <a:srgbClr val="FF0000"/>
                </a:solidFill>
              </a:rPr>
              <a:t> buď pro indikátor </a:t>
            </a:r>
            <a:r>
              <a:rPr lang="cs-CZ" sz="1200" b="1" dirty="0">
                <a:solidFill>
                  <a:srgbClr val="FF0000"/>
                </a:solidFill>
              </a:rPr>
              <a:t>6 00 00 - Celkový počet účastníků</a:t>
            </a:r>
            <a:r>
              <a:rPr lang="cs-CZ" sz="1200" dirty="0">
                <a:solidFill>
                  <a:srgbClr val="FF0000"/>
                </a:solidFill>
              </a:rPr>
              <a:t> nebo </a:t>
            </a:r>
            <a:br>
              <a:rPr lang="cs-CZ" sz="1200" dirty="0">
                <a:solidFill>
                  <a:srgbClr val="FF0000"/>
                </a:solidFill>
              </a:rPr>
            </a:br>
            <a:r>
              <a:rPr lang="cs-CZ" sz="1200" b="1" dirty="0">
                <a:solidFill>
                  <a:srgbClr val="FF0000"/>
                </a:solidFill>
              </a:rPr>
              <a:t>6 70 01 - Kapacita podpořených služeb!!!</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b="1" dirty="0">
              <a:solidFill>
                <a:srgbClr val="FF0000"/>
              </a:solidFill>
            </a:endParaRPr>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r>
              <a:rPr lang="cs-CZ" sz="1200" kern="1200" dirty="0">
                <a:solidFill>
                  <a:schemeClr val="tx1"/>
                </a:solidFill>
                <a:effectLst/>
                <a:latin typeface="+mn-lt"/>
                <a:ea typeface="+mn-ea"/>
                <a:cs typeface="+mn-cs"/>
              </a:rPr>
              <a:t>Sledování parametrů týkajících se podpořených osob a související indikátory jsou detailně popsány </a:t>
            </a:r>
            <a:r>
              <a:rPr lang="cs-CZ" sz="1200" b="1" kern="1200" dirty="0">
                <a:solidFill>
                  <a:schemeClr val="tx1"/>
                </a:solidFill>
                <a:effectLst/>
                <a:latin typeface="+mn-lt"/>
                <a:ea typeface="+mn-ea"/>
                <a:cs typeface="+mn-cs"/>
              </a:rPr>
              <a:t>v</a:t>
            </a:r>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Obecné části pravidel pro žadatele a příjemce v rámci Operačního programu zaměstnanost v kapitole 18.</a:t>
            </a:r>
          </a:p>
          <a:p>
            <a:pPr marL="432000" marR="0" lvl="1" indent="-432000" algn="l" defTabSz="914400" rtl="0" eaLnBrk="1" fontAlgn="auto" latinLnBrk="0" hangingPunct="1">
              <a:lnSpc>
                <a:spcPts val="2880"/>
              </a:lnSpc>
              <a:spcBef>
                <a:spcPts val="600"/>
              </a:spcBef>
              <a:spcAft>
                <a:spcPts val="600"/>
              </a:spcAft>
              <a:buClrTx/>
              <a:buSzPct val="100000"/>
              <a:buFont typeface="Wingdings" panose="05000000000000000000" pitchFamily="2" charset="2"/>
              <a:buChar char=""/>
              <a:tabLst/>
              <a:defRPr/>
            </a:pPr>
            <a:endParaRPr lang="cs-CZ" sz="1200" kern="1200" dirty="0">
              <a:solidFill>
                <a:schemeClr val="tx1"/>
              </a:solidFill>
              <a:effectLst/>
              <a:latin typeface="+mn-lt"/>
              <a:ea typeface="+mn-ea"/>
              <a:cs typeface="+mn-cs"/>
            </a:endParaRPr>
          </a:p>
          <a:p>
            <a:r>
              <a:rPr lang="cs-CZ" sz="1200" dirty="0">
                <a:latin typeface="+mn-lt"/>
              </a:rPr>
              <a:t>Žadatel není nucen k tomu, aby všechny osoby byly „účastníky“ a čerpaly povinně podporu nad stanovený limit.</a:t>
            </a:r>
          </a:p>
          <a:p>
            <a:r>
              <a:rPr lang="cs-CZ" sz="1200" dirty="0">
                <a:latin typeface="+mn-lt"/>
              </a:rPr>
              <a:t>Žadatel nebude znevýhodněn oproti projektům s vyššími cílovými hodnotami indikátorů za předpokladu, že zapojení osob, které nelze vykazovat v indikátoru, řádně odůvodní a popíše zamýšlené efekty.</a:t>
            </a:r>
          </a:p>
          <a:p>
            <a:r>
              <a:rPr lang="cs-CZ" sz="1200" dirty="0">
                <a:latin typeface="+mn-lt"/>
              </a:rPr>
              <a:t>Hodnotitel hodnotí žádost jako celek, nikoli jen s ohledem na plánované hodnoty indikátorů.</a:t>
            </a:r>
          </a:p>
          <a:p>
            <a:r>
              <a:rPr lang="cs-CZ" sz="1200" dirty="0">
                <a:latin typeface="+mn-lt"/>
              </a:rPr>
              <a:t>Vždy záleží na charakteru projektu, cílové skupiny a plánovaných efektech projektu.</a:t>
            </a:r>
          </a:p>
          <a:p>
            <a:endParaRPr lang="cs-CZ" sz="1200" dirty="0">
              <a:latin typeface="+mn-lt"/>
            </a:endParaRPr>
          </a:p>
          <a:p>
            <a:pPr marL="432000" lvl="2" indent="-432000">
              <a:lnSpc>
                <a:spcPct val="100000"/>
              </a:lnSpc>
              <a:spcBef>
                <a:spcPts val="600"/>
              </a:spcBef>
              <a:spcAft>
                <a:spcPts val="600"/>
              </a:spcAft>
              <a:buSzPct val="100000"/>
              <a:buFont typeface="Courier New" panose="02070309020205020404" pitchFamily="49" charset="0"/>
              <a:buChar char="o"/>
            </a:pPr>
            <a:r>
              <a:rPr lang="cs-CZ" sz="1200" u="sng" dirty="0">
                <a:latin typeface="+mn-lt"/>
                <a:cs typeface="Arial" panose="020B0604020202020204" pitchFamily="34" charset="0"/>
              </a:rPr>
              <a:t>6 00 00 - Celkový počet účastníků  + indikátory </a:t>
            </a:r>
            <a:r>
              <a:rPr lang="cs-CZ" sz="1200" u="sng" dirty="0">
                <a:latin typeface="+mn-lt"/>
              </a:rPr>
              <a:t>týkající se „účastníků“</a:t>
            </a:r>
          </a:p>
          <a:p>
            <a:pPr marL="504000" lvl="4" indent="0">
              <a:lnSpc>
                <a:spcPct val="100000"/>
              </a:lnSpc>
              <a:spcBef>
                <a:spcPts val="600"/>
              </a:spcBef>
              <a:spcAft>
                <a:spcPts val="600"/>
              </a:spcAft>
              <a:buSzPct val="100000"/>
              <a:buNone/>
            </a:pPr>
            <a:r>
              <a:rPr lang="cs-CZ" sz="1200" dirty="0">
                <a:latin typeface="+mn-lt"/>
                <a:cs typeface="Arial" panose="020B0604020202020204" pitchFamily="34" charset="0"/>
              </a:rPr>
              <a:t>= </a:t>
            </a:r>
            <a:r>
              <a:rPr lang="cs-CZ" sz="1200" dirty="0">
                <a:latin typeface="+mn-lt"/>
              </a:rPr>
              <a:t>osoby jednoznačně identifikované, které zároveň překročí hranici pro bagatelní podporu </a:t>
            </a:r>
            <a:r>
              <a:rPr lang="cs-CZ" sz="1200" dirty="0">
                <a:latin typeface="+mn-lt"/>
                <a:cs typeface="Arial" panose="020B0604020202020204" pitchFamily="34" charset="0"/>
              </a:rPr>
              <a:t>(tj. min. 40 hod., </a:t>
            </a:r>
            <a:r>
              <a:rPr lang="cs-CZ" sz="1200" dirty="0">
                <a:latin typeface="+mn-lt"/>
              </a:rPr>
              <a:t>z toho min 20 hod. jinou formou než elektronickou</a:t>
            </a:r>
            <a:r>
              <a:rPr lang="cs-CZ" sz="1200" dirty="0">
                <a:latin typeface="+mn-lt"/>
                <a:cs typeface="Arial" panose="020B0604020202020204" pitchFamily="34" charset="0"/>
              </a:rPr>
              <a:t>)</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Účastník započítán pouze jednou za projekt, bez ohledu na počet získaných podpor (víckrát ve více projektech).</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latin typeface="+mn-lt"/>
                <a:cs typeface="Arial" panose="020B0604020202020204" pitchFamily="34" charset="0"/>
              </a:rPr>
              <a:t>Vykazování příjemcem skrze Monitorovací list podpořené osoby v IS ESF </a:t>
            </a:r>
            <a:r>
              <a:rPr lang="cs-CZ" sz="1200" dirty="0">
                <a:latin typeface="+mn-lt"/>
              </a:rPr>
              <a:t>2014+ (</a:t>
            </a:r>
            <a:r>
              <a:rPr lang="cs-CZ" sz="1200" cap="none" baseline="0" dirty="0">
                <a:latin typeface="+mn-lt"/>
              </a:rPr>
              <a:t>Pokyny pro evidenci podpory poskytnuté účastníkům projektu).</a:t>
            </a:r>
          </a:p>
          <a:p>
            <a:pPr marL="432000" lvl="2" indent="-432000">
              <a:lnSpc>
                <a:spcPct val="100000"/>
              </a:lnSpc>
              <a:spcBef>
                <a:spcPts val="600"/>
              </a:spcBef>
              <a:spcAft>
                <a:spcPts val="600"/>
              </a:spcAft>
              <a:buSzPct val="100000"/>
              <a:buFont typeface="Courier New" panose="02070309020205020404" pitchFamily="49" charset="0"/>
              <a:buChar char="o"/>
            </a:pPr>
            <a:r>
              <a:rPr lang="cs-CZ" sz="1200" dirty="0">
                <a:solidFill>
                  <a:srgbClr val="FF0000"/>
                </a:solidFill>
                <a:latin typeface="+mn-lt"/>
                <a:cs typeface="Arial" panose="020B0604020202020204" pitchFamily="34" charset="0"/>
              </a:rPr>
              <a:t>Celkový počet podpořených osob </a:t>
            </a:r>
            <a:r>
              <a:rPr lang="cs-CZ" sz="1200" strike="sngStrike" dirty="0">
                <a:solidFill>
                  <a:srgbClr val="FF0000"/>
                </a:solidFill>
                <a:latin typeface="+mn-lt"/>
                <a:cs typeface="Arial" panose="020B0604020202020204" pitchFamily="34" charset="0"/>
              </a:rPr>
              <a:t>≠</a:t>
            </a:r>
            <a:r>
              <a:rPr lang="cs-CZ" sz="1200" dirty="0">
                <a:solidFill>
                  <a:srgbClr val="FF0000"/>
                </a:solidFill>
                <a:latin typeface="+mn-lt"/>
                <a:cs typeface="Arial" panose="020B0604020202020204" pitchFamily="34" charset="0"/>
              </a:rPr>
              <a:t> celkový počet účastníků!! </a:t>
            </a:r>
            <a:r>
              <a:rPr lang="cs-CZ" sz="1200" dirty="0">
                <a:latin typeface="+mn-lt"/>
              </a:rPr>
              <a:t>(Žadatel předem popíše rozsah skupiny osob, kterou plánuje podpořit, ale která nebude pravděpodobně moci být zahrnuta do dosažených hodnot indikátorů).</a:t>
            </a:r>
            <a:endParaRPr lang="cs-CZ" sz="1200" dirty="0">
              <a:solidFill>
                <a:srgbClr val="FF0000"/>
              </a:solidFill>
              <a:latin typeface="+mn-lt"/>
              <a:cs typeface="Arial" panose="020B0604020202020204" pitchFamily="34" charset="0"/>
            </a:endParaRP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překračujícím bagatelní podporu a osobám, u kterých je jejich totožnost známá v potřebném rozsahu!!!</a:t>
            </a:r>
          </a:p>
          <a:p>
            <a:pPr>
              <a:lnSpc>
                <a:spcPct val="100000"/>
              </a:lnSpc>
              <a:buFont typeface="Courier New" panose="02070309020205020404" pitchFamily="49" charset="0"/>
              <a:buChar char="o"/>
            </a:pPr>
            <a:r>
              <a:rPr lang="cs-CZ" sz="1200" dirty="0">
                <a:latin typeface="+mn-lt"/>
                <a:cs typeface="Arial" panose="020B0604020202020204" pitchFamily="34" charset="0"/>
              </a:rPr>
              <a:t>       Podpora by měla směřovat výhradně k osobám z území MAS, pokud není zdůvodněno!!!</a:t>
            </a:r>
          </a:p>
          <a:p>
            <a:pPr>
              <a:lnSpc>
                <a:spcPct val="100000"/>
              </a:lnSpc>
              <a:buFont typeface="Courier New" panose="02070309020205020404" pitchFamily="49" charset="0"/>
              <a:buChar char="o"/>
            </a:pPr>
            <a:endParaRPr lang="cs-CZ" sz="1200" dirty="0">
              <a:latin typeface="+mn-lt"/>
              <a:cs typeface="Arial" panose="020B0604020202020204" pitchFamily="34" charset="0"/>
            </a:endParaRPr>
          </a:p>
          <a:p>
            <a:endParaRPr lang="cs-CZ" sz="1200" b="1" dirty="0"/>
          </a:p>
          <a:p>
            <a:r>
              <a:rPr lang="cs-CZ" sz="1200" b="1" u="sng" dirty="0"/>
              <a:t>Indikátory povinné k vykazování</a:t>
            </a:r>
            <a:endParaRPr lang="cs-CZ" sz="1200" b="1" dirty="0"/>
          </a:p>
          <a:p>
            <a:pPr lvl="1"/>
            <a:r>
              <a:rPr lang="cs-CZ" sz="1200" b="0" dirty="0"/>
              <a:t>U projektů, které nebudou sledovat žádný výsledkový indikátor, musí být ze strany žadatele v žádosti o podporu povinně vyplněno textové pole popisující konkrétní cíle projektu včetně popisu očekávaných výsledků a změny, které má být prostřednictvím projektu dosaženo.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cs-CZ" sz="1200" b="1" dirty="0">
              <a:solidFill>
                <a:schemeClr val="tx1"/>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dirty="0">
                <a:solidFill>
                  <a:srgbClr val="FF0000"/>
                </a:solidFill>
              </a:rPr>
              <a:t>U indikátoru týkajícího</a:t>
            </a:r>
            <a:r>
              <a:rPr lang="cs-CZ" sz="1200" b="1" baseline="0" dirty="0">
                <a:solidFill>
                  <a:srgbClr val="FF0000"/>
                </a:solidFill>
              </a:rPr>
              <a:t> se účastníků (6 73 15, 6 73 10, 6 25 00, 6 26 00, 6 28 0)  je cílová hodnota vždy 0, protože se dosažené hodnoty načítají automaticky z IS ESF!!!</a:t>
            </a:r>
          </a:p>
          <a:p>
            <a:pPr marL="457200" marR="0" lvl="1" indent="0" algn="l" defTabSz="914400" rtl="0" eaLnBrk="1" fontAlgn="auto" latinLnBrk="0" hangingPunct="1">
              <a:lnSpc>
                <a:spcPct val="100000"/>
              </a:lnSpc>
              <a:spcBef>
                <a:spcPts val="0"/>
              </a:spcBef>
              <a:spcAft>
                <a:spcPts val="0"/>
              </a:spcAft>
              <a:buClrTx/>
              <a:buSzTx/>
              <a:buFontTx/>
              <a:buNone/>
              <a:tabLst/>
              <a:defRPr/>
            </a:pPr>
            <a:r>
              <a:rPr lang="cs-CZ" sz="1200" b="1" baseline="0" dirty="0">
                <a:solidFill>
                  <a:srgbClr val="FF0000"/>
                </a:solidFill>
              </a:rPr>
              <a:t>Indikátory, které se netýkají účastníků, příjemce vykazuje prostřednictvím Zpráv o realizaci projektu skrze ISKP14+ (8 05 00, 5 01 30, 5 01 10, 5 01 20, 5 01 05, 6 74 01).</a:t>
            </a:r>
          </a:p>
          <a:p>
            <a:pPr marL="0" lvl="1" indent="0">
              <a:lnSpc>
                <a:spcPct val="100000"/>
              </a:lnSpc>
              <a:spcBef>
                <a:spcPts val="600"/>
              </a:spcBef>
              <a:spcAft>
                <a:spcPts val="600"/>
              </a:spcAft>
              <a:buSzPct val="100000"/>
              <a:buFont typeface="Wingdings" panose="05000000000000000000" pitchFamily="2" charset="2"/>
              <a:buNone/>
            </a:pPr>
            <a:endParaRPr lang="cs-CZ" sz="800" dirty="0"/>
          </a:p>
          <a:p>
            <a:pPr marL="0" lvl="1" indent="0">
              <a:lnSpc>
                <a:spcPct val="100000"/>
              </a:lnSpc>
              <a:spcBef>
                <a:spcPts val="600"/>
              </a:spcBef>
              <a:spcAft>
                <a:spcPts val="600"/>
              </a:spcAft>
              <a:buSzPct val="100000"/>
              <a:buFont typeface="Wingdings" panose="05000000000000000000" pitchFamily="2" charset="2"/>
              <a:buNone/>
            </a:pPr>
            <a:r>
              <a:rPr lang="cs-CZ" sz="1800" u="sng" dirty="0"/>
              <a:t>Podrobné informace včetně definic jednotlivých indikátorů viz:</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Obecná část pravidel pro žadatele a příjemce v rámci OPZ, kpt. 18</a:t>
            </a:r>
          </a:p>
          <a:p>
            <a:pPr marL="936000" lvl="3" indent="-432000">
              <a:lnSpc>
                <a:spcPct val="100000"/>
              </a:lnSpc>
              <a:spcBef>
                <a:spcPts val="600"/>
              </a:spcBef>
              <a:spcAft>
                <a:spcPts val="600"/>
              </a:spcAft>
              <a:buSzPct val="100000"/>
              <a:buFont typeface="Wingdings" panose="05000000000000000000" pitchFamily="2" charset="2"/>
              <a:buChar char=""/>
            </a:pPr>
            <a:r>
              <a:rPr lang="cs-CZ" sz="1800" dirty="0"/>
              <a:t>Systém záznamu rozsahu a typu podpory poskytnuté cílovým skupinám projektů</a:t>
            </a:r>
            <a:endParaRPr lang="cs-CZ" dirty="0"/>
          </a:p>
          <a:p>
            <a:pPr>
              <a:lnSpc>
                <a:spcPct val="100000"/>
              </a:lnSpc>
              <a:buFont typeface="Courier New" panose="02070309020205020404" pitchFamily="49" charset="0"/>
              <a:buNone/>
            </a:pPr>
            <a:endParaRPr lang="cs-CZ" sz="1200" dirty="0">
              <a:latin typeface="+mn-lt"/>
            </a:endParaRPr>
          </a:p>
          <a:p>
            <a:pPr hangingPunct="0"/>
            <a:r>
              <a:rPr lang="cs-CZ" sz="1200" b="1" kern="1200" dirty="0">
                <a:solidFill>
                  <a:schemeClr val="tx1"/>
                </a:solidFill>
                <a:effectLst/>
                <a:latin typeface="+mn-lt"/>
                <a:ea typeface="+mn-ea"/>
                <a:cs typeface="+mn-cs"/>
              </a:rPr>
              <a:t>Bagatelní podpora:</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Je stanoven limit, že účastníkem/podpořenou osobou z hlediska indikátorů, je pouze osoba, která:</a:t>
            </a:r>
          </a:p>
          <a:p>
            <a:pPr hangingPunct="0"/>
            <a:r>
              <a:rPr lang="cs-CZ" sz="1200" kern="1200" dirty="0">
                <a:solidFill>
                  <a:schemeClr val="tx1"/>
                </a:solidFill>
                <a:effectLst/>
                <a:latin typeface="+mn-lt"/>
                <a:ea typeface="+mn-ea"/>
                <a:cs typeface="+mn-cs"/>
              </a:rPr>
              <a:t>a) získala v daném projektu podporu v rozsahu minimálně </a:t>
            </a:r>
            <a:r>
              <a:rPr lang="cs-CZ" sz="1200" b="1" kern="1200" dirty="0">
                <a:solidFill>
                  <a:schemeClr val="tx1"/>
                </a:solidFill>
                <a:effectLst/>
                <a:latin typeface="+mn-lt"/>
                <a:ea typeface="+mn-ea"/>
                <a:cs typeface="+mn-cs"/>
              </a:rPr>
              <a:t>40 hodin </a:t>
            </a:r>
            <a:r>
              <a:rPr lang="cs-CZ" sz="1200" kern="1200" dirty="0">
                <a:solidFill>
                  <a:schemeClr val="tx1"/>
                </a:solidFill>
                <a:effectLst/>
                <a:latin typeface="+mn-lt"/>
                <a:ea typeface="+mn-ea"/>
                <a:cs typeface="+mn-cs"/>
              </a:rPr>
              <a:t>(bez ohledu na počet dílčích podpor, tj. počet dílčích zapojení do projektu) a zároveň</a:t>
            </a:r>
          </a:p>
          <a:p>
            <a:pPr hangingPunct="0"/>
            <a:r>
              <a:rPr lang="cs-CZ" sz="1200" kern="1200" dirty="0">
                <a:solidFill>
                  <a:schemeClr val="tx1"/>
                </a:solidFill>
                <a:effectLst/>
                <a:latin typeface="+mn-lt"/>
                <a:ea typeface="+mn-ea"/>
                <a:cs typeface="+mn-cs"/>
              </a:rPr>
              <a:t>b) alespoň 20 hodin z podpory, kterou osoba v daném projektu získala, nemá charakter elektronického vzdělávání.</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Evidence podpořené osoby:</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U každé osoby je třeba znát jméno, příjmení, adresu bydliště a datum narození -monitorovací list podpořené osoby (na portálu </a:t>
            </a:r>
            <a:r>
              <a:rPr lang="cs-CZ" sz="1200" u="sng" kern="1200" dirty="0">
                <a:solidFill>
                  <a:schemeClr val="tx1"/>
                </a:solidFill>
                <a:effectLst/>
                <a:latin typeface="+mn-lt"/>
                <a:ea typeface="+mn-ea"/>
                <a:cs typeface="+mn-cs"/>
                <a:hlinkClick r:id="rId3"/>
              </a:rPr>
              <a:t>www.esfcr.cz</a:t>
            </a:r>
            <a:endParaRPr lang="cs-CZ" sz="1200" kern="1200" dirty="0">
              <a:solidFill>
                <a:schemeClr val="tx1"/>
              </a:solidFill>
              <a:effectLst/>
              <a:latin typeface="+mn-lt"/>
              <a:ea typeface="+mn-ea"/>
              <a:cs typeface="+mn-cs"/>
            </a:endParaRPr>
          </a:p>
          <a:p>
            <a:pPr hangingPunct="0"/>
            <a:r>
              <a:rPr lang="cs-CZ" sz="1200" u="sng" kern="1200" dirty="0">
                <a:solidFill>
                  <a:schemeClr val="tx1"/>
                </a:solidFill>
                <a:effectLst/>
                <a:latin typeface="+mn-lt"/>
                <a:ea typeface="+mn-ea"/>
                <a:cs typeface="+mn-cs"/>
              </a:rPr>
              <a:t>https://www.esfcr.cz/</a:t>
            </a:r>
            <a:r>
              <a:rPr lang="cs-CZ" sz="1200" u="sng" kern="1200" dirty="0" err="1">
                <a:solidFill>
                  <a:schemeClr val="tx1"/>
                </a:solidFill>
                <a:effectLst/>
                <a:latin typeface="+mn-lt"/>
                <a:ea typeface="+mn-ea"/>
                <a:cs typeface="+mn-cs"/>
              </a:rPr>
              <a:t>monitorovani</a:t>
            </a:r>
            <a:r>
              <a:rPr lang="cs-CZ" sz="1200" u="sng" kern="1200" dirty="0">
                <a:solidFill>
                  <a:schemeClr val="tx1"/>
                </a:solidFill>
                <a:effectLst/>
                <a:latin typeface="+mn-lt"/>
                <a:ea typeface="+mn-ea"/>
                <a:cs typeface="+mn-cs"/>
              </a:rPr>
              <a:t>-</a:t>
            </a:r>
            <a:r>
              <a:rPr lang="cs-CZ" sz="1200" u="sng" kern="1200" dirty="0" err="1">
                <a:solidFill>
                  <a:schemeClr val="tx1"/>
                </a:solidFill>
                <a:effectLst/>
                <a:latin typeface="+mn-lt"/>
                <a:ea typeface="+mn-ea"/>
                <a:cs typeface="+mn-cs"/>
              </a:rPr>
              <a:t>podporenych</a:t>
            </a:r>
            <a:r>
              <a:rPr lang="cs-CZ" sz="1200" u="sng" kern="1200" dirty="0">
                <a:solidFill>
                  <a:schemeClr val="tx1"/>
                </a:solidFill>
                <a:effectLst/>
                <a:latin typeface="+mn-lt"/>
                <a:ea typeface="+mn-ea"/>
                <a:cs typeface="+mn-cs"/>
              </a:rPr>
              <a:t>-osob-</a:t>
            </a:r>
            <a:r>
              <a:rPr lang="cs-CZ" sz="1200" u="sng" kern="1200" dirty="0" err="1">
                <a:solidFill>
                  <a:schemeClr val="tx1"/>
                </a:solidFill>
                <a:effectLst/>
                <a:latin typeface="+mn-lt"/>
                <a:ea typeface="+mn-ea"/>
                <a:cs typeface="+mn-cs"/>
              </a:rPr>
              <a:t>opz</a:t>
            </a:r>
            <a:r>
              <a:rPr lang="cs-CZ" sz="1200" kern="1200" dirty="0">
                <a:solidFill>
                  <a:schemeClr val="tx1"/>
                </a:solidFill>
                <a:effectLst/>
                <a:latin typeface="+mn-lt"/>
                <a:ea typeface="+mn-ea"/>
                <a:cs typeface="+mn-cs"/>
              </a:rPr>
              <a:t>).</a:t>
            </a:r>
          </a:p>
          <a:p>
            <a:pPr hangingPunct="0"/>
            <a:endParaRPr lang="cs-CZ" sz="120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Monitorovací list podpořené osoby </a:t>
            </a:r>
            <a:r>
              <a:rPr lang="cs-CZ" sz="1200" kern="1200" dirty="0">
                <a:solidFill>
                  <a:schemeClr val="tx1"/>
                </a:solidFill>
                <a:effectLst/>
                <a:latin typeface="+mn-lt"/>
                <a:ea typeface="+mn-ea"/>
                <a:cs typeface="+mn-cs"/>
              </a:rPr>
              <a:t>je nezávazný formulář, který je možné využít při sběru údajů od jednotlivých osob podpořených v projektu. Pokud může příjemce (či partner) data potřebná pro sledování monitorovacích indikátorů podložit jinou průkaznou evidencí, není nutné formulář používat. Příjemce (či partner) je také oprávněn si obsah Monitorovacího listu podpořené osoby upravit (např. v něm nezjišťovat něco, co už je mu známo a eviduje to v podobě nějakého jiného dokumentu/databáze).</a:t>
            </a:r>
          </a:p>
          <a:p>
            <a:pPr hangingPunct="0"/>
            <a:r>
              <a:rPr lang="cs-CZ" sz="1200" kern="1200" dirty="0">
                <a:solidFill>
                  <a:schemeClr val="tx1"/>
                </a:solidFill>
                <a:effectLst/>
                <a:latin typeface="+mn-lt"/>
                <a:ea typeface="+mn-ea"/>
                <a:cs typeface="+mn-cs"/>
              </a:rPr>
              <a:t>Díky sledování vymezených parametrů u podpořených osob bude příjemce schopen vykazovat dosažené hodnoty monitorovacích indikátorů týkajících se účastníků projektu.</a:t>
            </a:r>
          </a:p>
          <a:p>
            <a:pPr hangingPunct="0"/>
            <a:endParaRPr lang="cs-CZ" sz="1200" b="1" u="sng" kern="1200" dirty="0">
              <a:solidFill>
                <a:schemeClr val="tx1"/>
              </a:solidFill>
              <a:effectLst/>
              <a:latin typeface="+mn-lt"/>
              <a:ea typeface="+mn-ea"/>
              <a:cs typeface="+mn-cs"/>
            </a:endParaRPr>
          </a:p>
          <a:p>
            <a:pPr hangingPunct="0"/>
            <a:r>
              <a:rPr lang="cs-CZ" sz="1200" b="1" u="sng" kern="1200" dirty="0">
                <a:solidFill>
                  <a:schemeClr val="tx1"/>
                </a:solidFill>
                <a:effectLst/>
                <a:latin typeface="+mn-lt"/>
                <a:ea typeface="+mn-ea"/>
                <a:cs typeface="+mn-cs"/>
              </a:rPr>
              <a:t>Pokyny pro evidenci podpory poskytnuté účastníkům projektů: </a:t>
            </a:r>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Dosažené hodnoty u indikátorů týkajících se podpořených osob se do zprávy o realizaci projektu, kterou mají příjemci povinnost předkládat, dostanou prostřednictvím informačního systému IS ESF 2014+. Tento systém umožňuje zejména:</a:t>
            </a:r>
          </a:p>
          <a:p>
            <a:pPr hangingPunct="0"/>
            <a:r>
              <a:rPr lang="cs-CZ" sz="1200" kern="1200" dirty="0">
                <a:solidFill>
                  <a:schemeClr val="tx1"/>
                </a:solidFill>
                <a:effectLst/>
                <a:latin typeface="+mn-lt"/>
                <a:ea typeface="+mn-ea"/>
                <a:cs typeface="+mn-cs"/>
              </a:rPr>
              <a:t>- monitoring osob podpořených projekty OPZ s maximálním využitím existujících dat evidovaných v </a:t>
            </a:r>
            <a:r>
              <a:rPr lang="cs-CZ" sz="1200" kern="1200" dirty="0" err="1">
                <a:solidFill>
                  <a:schemeClr val="tx1"/>
                </a:solidFill>
                <a:effectLst/>
                <a:latin typeface="+mn-lt"/>
                <a:ea typeface="+mn-ea"/>
                <a:cs typeface="+mn-cs"/>
              </a:rPr>
              <a:t>agendových</a:t>
            </a:r>
            <a:r>
              <a:rPr lang="cs-CZ" sz="1200" kern="1200" dirty="0">
                <a:solidFill>
                  <a:schemeClr val="tx1"/>
                </a:solidFill>
                <a:effectLst/>
                <a:latin typeface="+mn-lt"/>
                <a:ea typeface="+mn-ea"/>
                <a:cs typeface="+mn-cs"/>
              </a:rPr>
              <a:t> systémech MPSV, které jsou doplňovány sběrem dat od realizátorů jednotlivých projektů;</a:t>
            </a:r>
          </a:p>
          <a:p>
            <a:pPr hangingPunct="0"/>
            <a:r>
              <a:rPr lang="cs-CZ" sz="1200" kern="1200" dirty="0">
                <a:solidFill>
                  <a:schemeClr val="tx1"/>
                </a:solidFill>
                <a:effectLst/>
                <a:latin typeface="+mn-lt"/>
                <a:ea typeface="+mn-ea"/>
                <a:cs typeface="+mn-cs"/>
              </a:rPr>
              <a:t>- monitoring akcí projektů ESF pro potřeby zájemců o účast na projektech prostřednictvím propojení s modulem Akce na portálu www.esfcr.cz;</a:t>
            </a:r>
          </a:p>
          <a:p>
            <a:pPr hangingPunct="0"/>
            <a:r>
              <a:rPr lang="cs-CZ" sz="1200" kern="1200" dirty="0">
                <a:solidFill>
                  <a:schemeClr val="tx1"/>
                </a:solidFill>
                <a:effectLst/>
                <a:latin typeface="+mn-lt"/>
                <a:ea typeface="+mn-ea"/>
                <a:cs typeface="+mn-cs"/>
              </a:rPr>
              <a:t>- automatizovaný výpočet indikátorů týkajících se osob pro jednotlivé projekty a přenos dosažených hodnot indikátorů týkajících se podpořených osob do IS KP14+.</a:t>
            </a:r>
            <a:endParaRPr lang="cs-CZ" dirty="0"/>
          </a:p>
          <a:p>
            <a:pPr lvl="1"/>
            <a:endParaRPr lang="cs-CZ" dirty="0"/>
          </a:p>
          <a:p>
            <a:r>
              <a:rPr lang="cs-CZ" b="1" u="sng" dirty="0"/>
              <a:t>VAZBA IS KP14+ a IS ESF 2014+ </a:t>
            </a:r>
          </a:p>
          <a:p>
            <a:endParaRPr lang="cs-CZ" b="1" u="sng"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IS ESF 2014+ </a:t>
            </a:r>
          </a:p>
          <a:p>
            <a:r>
              <a:rPr lang="cs-CZ" dirty="0"/>
              <a:t>Pro každého účastníka projektu veden záznam.</a:t>
            </a:r>
          </a:p>
          <a:p>
            <a:r>
              <a:rPr lang="cs-CZ" dirty="0"/>
              <a:t>Rozsah sledovaných údajů (viz Obecná pravidla pro žadatele a příjemce).</a:t>
            </a:r>
          </a:p>
          <a:p>
            <a:r>
              <a:rPr lang="cs-CZ" dirty="0"/>
              <a:t>Evidence poskytnutých podpor (typ podpory a rozsah podpory - k dispozici výběr z číselníku - bude zveřejněn na webu OPZ).</a:t>
            </a:r>
          </a:p>
          <a:p>
            <a:r>
              <a:rPr lang="cs-CZ" dirty="0"/>
              <a:t>IS automaticky hlídá u jednotlivých osob limit bagatelní podpory.</a:t>
            </a:r>
          </a:p>
          <a:p>
            <a:r>
              <a:rPr lang="cs-CZ" dirty="0"/>
              <a:t>IS z vyplněných údajů generuje hodnoty pro všechny indikátory týkající se účastníků a přenáší hodnoty do IS KP14+.</a:t>
            </a:r>
          </a:p>
          <a:p>
            <a:r>
              <a:rPr lang="cs-CZ" dirty="0"/>
              <a:t>Přímá vazba na externí registry ÚP a ČSSZ.</a:t>
            </a:r>
          </a:p>
          <a:p>
            <a:endParaRPr lang="cs-CZ" dirty="0"/>
          </a:p>
          <a:p>
            <a:r>
              <a:rPr lang="cs-CZ" b="1" dirty="0"/>
              <a:t>IS KP14+</a:t>
            </a:r>
          </a:p>
          <a:p>
            <a:r>
              <a:rPr lang="cs-CZ" dirty="0"/>
              <a:t>Editace pouze hodnot indikátorů netýkajících se účastníků.</a:t>
            </a:r>
          </a:p>
          <a:p>
            <a:r>
              <a:rPr lang="cs-CZ" dirty="0"/>
              <a:t>Indikátory týkající se účastníků přebírány z IS ESF 2014+ bez možnosti editace.</a:t>
            </a:r>
          </a:p>
          <a:p>
            <a:endParaRPr lang="cs-CZ" dirty="0"/>
          </a:p>
          <a:p>
            <a:pPr marL="0" lvl="1" indent="0">
              <a:lnSpc>
                <a:spcPts val="2880"/>
              </a:lnSpc>
              <a:spcBef>
                <a:spcPts val="600"/>
              </a:spcBef>
              <a:spcAft>
                <a:spcPts val="600"/>
              </a:spcAft>
              <a:buSzPct val="100000"/>
              <a:buFont typeface="Wingdings" panose="05000000000000000000" pitchFamily="2" charset="2"/>
              <a:buNone/>
            </a:pPr>
            <a:r>
              <a:rPr lang="cs-CZ" sz="2400" b="1" dirty="0"/>
              <a:t>MS2014+</a:t>
            </a:r>
          </a:p>
          <a:p>
            <a:pPr marL="0" lvl="1" indent="0">
              <a:lnSpc>
                <a:spcPts val="2880"/>
              </a:lnSpc>
              <a:spcBef>
                <a:spcPts val="600"/>
              </a:spcBef>
              <a:spcAft>
                <a:spcPts val="600"/>
              </a:spcAft>
              <a:buSzPct val="100000"/>
              <a:buFont typeface="Wingdings" panose="05000000000000000000" pitchFamily="2" charset="2"/>
              <a:buNone/>
            </a:pPr>
            <a:r>
              <a:rPr lang="cs-CZ" dirty="0"/>
              <a:t>Všechny indikátory sledované na úrovni dané výzvy, tj.:</a:t>
            </a:r>
          </a:p>
          <a:p>
            <a:pPr marL="0" lvl="1" indent="0">
              <a:lnSpc>
                <a:spcPts val="2880"/>
              </a:lnSpc>
              <a:spcBef>
                <a:spcPts val="600"/>
              </a:spcBef>
              <a:spcAft>
                <a:spcPts val="600"/>
              </a:spcAft>
              <a:buSzPct val="100000"/>
              <a:buFont typeface="Wingdings" panose="05000000000000000000" pitchFamily="2" charset="2"/>
              <a:buNone/>
            </a:pPr>
            <a:r>
              <a:rPr lang="cs-CZ" dirty="0"/>
              <a:t>Indikátory vykazované v rámci </a:t>
            </a:r>
            <a:r>
              <a:rPr lang="cs-CZ" dirty="0" err="1"/>
              <a:t>ZoR</a:t>
            </a:r>
            <a:endParaRPr lang="cs-CZ" dirty="0"/>
          </a:p>
          <a:p>
            <a:pPr marL="0" lvl="1" indent="0">
              <a:lnSpc>
                <a:spcPts val="2880"/>
              </a:lnSpc>
              <a:spcBef>
                <a:spcPts val="600"/>
              </a:spcBef>
              <a:spcAft>
                <a:spcPts val="600"/>
              </a:spcAft>
              <a:buSzPct val="100000"/>
              <a:buFont typeface="Wingdings" panose="05000000000000000000" pitchFamily="2" charset="2"/>
              <a:buNone/>
            </a:pPr>
            <a:r>
              <a:rPr lang="cs-CZ" dirty="0"/>
              <a:t>Indikátory sledované po 6 a více měsících po ukončení účasti v projektu</a:t>
            </a:r>
          </a:p>
          <a:p>
            <a:pPr marL="0" lvl="1" indent="0">
              <a:lnSpc>
                <a:spcPts val="2880"/>
              </a:lnSpc>
              <a:spcBef>
                <a:spcPts val="600"/>
              </a:spcBef>
              <a:spcAft>
                <a:spcPts val="600"/>
              </a:spcAft>
              <a:buSzPct val="100000"/>
              <a:buFont typeface="Wingdings" panose="05000000000000000000" pitchFamily="2" charset="2"/>
              <a:buNone/>
            </a:pPr>
            <a:r>
              <a:rPr lang="cs-CZ" dirty="0"/>
              <a:t>Indikátory sledované z úrovně ŘO</a:t>
            </a:r>
          </a:p>
          <a:p>
            <a:pPr marL="0" lvl="1" indent="0">
              <a:lnSpc>
                <a:spcPts val="2880"/>
              </a:lnSpc>
              <a:spcBef>
                <a:spcPts val="600"/>
              </a:spcBef>
              <a:spcAft>
                <a:spcPts val="600"/>
              </a:spcAft>
              <a:buSzPct val="100000"/>
              <a:buFont typeface="Wingdings" panose="05000000000000000000" pitchFamily="2" charset="2"/>
              <a:buNone/>
            </a:pPr>
            <a:r>
              <a:rPr lang="cs-CZ" dirty="0"/>
              <a:t>Indikátory typu „počet projektů“ (žadatel zaškrtne </a:t>
            </a:r>
            <a:r>
              <a:rPr lang="cs-CZ" dirty="0" err="1"/>
              <a:t>checkbox</a:t>
            </a:r>
            <a:r>
              <a:rPr lang="cs-CZ" dirty="0"/>
              <a:t> na žádosti o podporu a systém toto propojí s příslušným indikátorem)</a:t>
            </a:r>
          </a:p>
          <a:p>
            <a:endParaRPr lang="cs-CZ" dirty="0"/>
          </a:p>
          <a:p>
            <a:pPr lvl="1"/>
            <a:endParaRPr lang="cs-CZ" dirty="0"/>
          </a:p>
          <a:p>
            <a:pPr marL="0" marR="0" lvl="1" indent="0" algn="l" defTabSz="914400" rtl="0" eaLnBrk="1" fontAlgn="auto" latinLnBrk="0" hangingPunct="1">
              <a:lnSpc>
                <a:spcPts val="2880"/>
              </a:lnSpc>
              <a:spcBef>
                <a:spcPts val="600"/>
              </a:spcBef>
              <a:spcAft>
                <a:spcPts val="600"/>
              </a:spcAft>
              <a:buClrTx/>
              <a:buSzPct val="100000"/>
              <a:buFont typeface="Wingdings" panose="05000000000000000000" pitchFamily="2" charset="2"/>
              <a:buNone/>
              <a:tabLst/>
              <a:defRPr/>
            </a:pPr>
            <a:endParaRPr lang="cs-CZ" sz="1200"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21</a:t>
            </a:fld>
            <a:endParaRPr lang="cs-CZ"/>
          </a:p>
        </p:txBody>
      </p:sp>
    </p:spTree>
    <p:extLst>
      <p:ext uri="{BB962C8B-B14F-4D97-AF65-F5344CB8AC3E}">
        <p14:creationId xmlns:p14="http://schemas.microsoft.com/office/powerpoint/2010/main" val="3378238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22</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defTabSz="914308">
              <a:defRPr/>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24</a:t>
            </a:fld>
            <a:endParaRPr lang="cs-CZ"/>
          </a:p>
        </p:txBody>
      </p:sp>
    </p:spTree>
    <p:extLst>
      <p:ext uri="{BB962C8B-B14F-4D97-AF65-F5344CB8AC3E}">
        <p14:creationId xmlns:p14="http://schemas.microsoft.com/office/powerpoint/2010/main" val="1009510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25</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26</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27</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29</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vnitra)</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30</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31</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r>
              <a:rPr lang="cs-CZ" dirty="0"/>
              <a:t>Kategorie</a:t>
            </a:r>
            <a:r>
              <a:rPr lang="cs-CZ" baseline="0" dirty="0"/>
              <a:t> intervencí – až při tvorbě právního aktu.</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32</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33</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34</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Vyplnění je nutné tam, kde na základě textu výzvy k předkládání žádostí o podporu musí žadatel výdaje spolufinancovat z vlastního rozpočtu a současně nebylo možné toto procento v IS KP14+ navázat na právní formu žadatele. </a:t>
            </a:r>
            <a:endParaRPr lang="cs-CZ" dirty="0"/>
          </a:p>
          <a:p>
            <a:endParaRPr lang="cs-CZ" sz="1200" b="0" i="0" u="none" strike="noStrike" kern="1200" baseline="0" dirty="0">
              <a:solidFill>
                <a:schemeClr val="tx1"/>
              </a:solidFill>
              <a:latin typeface="+mn-lt"/>
              <a:ea typeface="+mn-ea"/>
              <a:cs typeface="+mn-cs"/>
            </a:endParaRP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35</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Finanční</a:t>
            </a:r>
            <a:r>
              <a:rPr lang="cs-CZ" baseline="0" dirty="0"/>
              <a:t> plán se generuje </a:t>
            </a:r>
            <a:r>
              <a:rPr lang="cs-CZ" dirty="0"/>
              <a:t>automaticky, ale žadatel ho může ručně upravit. Automatické generování</a:t>
            </a:r>
            <a:r>
              <a:rPr lang="cs-CZ" baseline="0" dirty="0"/>
              <a:t> FP je převzato z nastavení Výzvy ŘO do výzev MAS</a:t>
            </a:r>
            <a:r>
              <a:rPr lang="cs-CZ" dirty="0"/>
              <a:t>.</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36</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a:t>
            </a:r>
            <a:r>
              <a:rPr lang="cs-CZ" sz="1200" b="0" i="0" u="none" strike="noStrike" kern="1200" baseline="0" dirty="0" err="1">
                <a:solidFill>
                  <a:schemeClr val="tx1"/>
                </a:solidFill>
                <a:latin typeface="+mn-lt"/>
                <a:ea typeface="+mn-ea"/>
                <a:cs typeface="+mn-cs"/>
              </a:rPr>
              <a:t>checkboxu</a:t>
            </a:r>
            <a:r>
              <a:rPr lang="cs-CZ" sz="1200" b="0" i="0" u="none" strike="noStrike" kern="1200" baseline="0" dirty="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37</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38</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a:t>
            </a:r>
            <a:r>
              <a:rPr lang="cs-CZ" dirty="0" err="1"/>
              <a:t>checkboxu</a:t>
            </a:r>
            <a:r>
              <a:rPr lang="cs-CZ" dirty="0"/>
              <a:t> „Souhlasím s čestným prohlášením“).</a:t>
            </a:r>
          </a:p>
          <a:p>
            <a:r>
              <a:rPr lang="cs-CZ" sz="1200" b="0" i="0" u="none" strike="noStrike" kern="1200" baseline="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39</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40</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42</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a:solidFill>
                  <a:schemeClr val="tx1"/>
                </a:solidFill>
                <a:latin typeface="+mn-lt"/>
                <a:ea typeface="+mn-ea"/>
                <a:cs typeface="+mn-cs"/>
              </a:rPr>
              <a:t>checkboxu</a:t>
            </a:r>
            <a:r>
              <a:rPr lang="cs-CZ" sz="1200" b="1" i="0" u="none" strike="noStrike" kern="1200" baseline="0" dirty="0">
                <a:solidFill>
                  <a:schemeClr val="tx1"/>
                </a:solidFill>
                <a:latin typeface="+mn-lt"/>
                <a:ea typeface="+mn-ea"/>
                <a:cs typeface="+mn-cs"/>
              </a:rPr>
              <a:t>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43</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a:t>
            </a:r>
            <a:r>
              <a:rPr lang="cs-CZ" dirty="0" err="1"/>
              <a:t>sken</a:t>
            </a:r>
            <a:r>
              <a:rPr lang="cs-CZ" dirty="0"/>
              <a:t>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a:p>
            <a:r>
              <a:rPr lang="cs-CZ" sz="1200" b="1" i="0" u="none" strike="noStrike" kern="1200" baseline="0" dirty="0">
                <a:solidFill>
                  <a:schemeClr val="tx1"/>
                </a:solidFill>
                <a:latin typeface="+mn-lt"/>
                <a:ea typeface="+mn-ea"/>
                <a:cs typeface="+mn-cs"/>
              </a:rPr>
              <a:t>Žadatel ovšem musí originál papírové plné moci archivovat a na vyžádání jej ŘO poskytnout, příp. na vyžádání zajistit úředně ověřenou kopii nebo konvertovanou elektronickou verzi této plné moci </a:t>
            </a:r>
            <a:r>
              <a:rPr lang="cs-CZ" sz="1200" b="0" i="0" u="none" strike="noStrike" kern="1200" baseline="0" dirty="0">
                <a:solidFill>
                  <a:schemeClr val="tx1"/>
                </a:solidFill>
                <a:latin typeface="+mn-lt"/>
                <a:ea typeface="+mn-ea"/>
                <a:cs typeface="+mn-cs"/>
              </a:rPr>
              <a:t>(kap. 5.2 Pokyny pro vyplnění formuláře žádosti o podporu z OPZ)</a:t>
            </a:r>
            <a:r>
              <a:rPr lang="cs-CZ" sz="1200" b="1" i="0" u="none" strike="noStrike" kern="1200" baseline="0" dirty="0">
                <a:solidFill>
                  <a:schemeClr val="tx1"/>
                </a:solidFill>
                <a:latin typeface="+mn-lt"/>
                <a:ea typeface="+mn-ea"/>
                <a:cs typeface="+mn-cs"/>
              </a:rPr>
              <a:t>.</a:t>
            </a:r>
            <a:r>
              <a:rPr lang="cs-CZ" sz="1200" b="0" i="0" u="none" strike="noStrike" kern="1200" baseline="0" dirty="0">
                <a:solidFill>
                  <a:schemeClr val="tx1"/>
                </a:solidFill>
                <a:latin typeface="+mn-lt"/>
                <a:ea typeface="+mn-ea"/>
                <a:cs typeface="+mn-cs"/>
              </a:rPr>
              <a:t> </a:t>
            </a:r>
            <a:endParaRPr lang="cs-CZ" b="0" dirty="0"/>
          </a:p>
          <a:p>
            <a:endParaRPr lang="cs-CZ" b="1"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45</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46</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47</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48</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a:t>
            </a:r>
            <a:r>
              <a:rPr lang="cs-CZ" sz="1200" b="1" i="0" u="none" strike="noStrike" kern="1200" baseline="0" dirty="0" err="1">
                <a:solidFill>
                  <a:schemeClr val="tx1"/>
                </a:solidFill>
                <a:latin typeface="+mn-lt"/>
                <a:ea typeface="+mn-ea"/>
                <a:cs typeface="+mn-cs"/>
              </a:rPr>
              <a:t>slide</a:t>
            </a:r>
            <a:r>
              <a:rPr lang="cs-CZ" sz="1200" b="1" i="0" u="none" strike="noStrike" kern="1200" baseline="0" dirty="0">
                <a:solidFill>
                  <a:schemeClr val="tx1"/>
                </a:solidFill>
                <a:latin typeface="+mn-lt"/>
                <a:ea typeface="+mn-ea"/>
                <a:cs typeface="+mn-cs"/>
              </a:rPr>
              <a:t>.</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49</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50</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53</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54</a:t>
            </a:fld>
            <a:endParaRPr lang="cs-CZ"/>
          </a:p>
        </p:txBody>
      </p:sp>
    </p:spTree>
    <p:extLst>
      <p:ext uri="{BB962C8B-B14F-4D97-AF65-F5344CB8AC3E}">
        <p14:creationId xmlns:p14="http://schemas.microsoft.com/office/powerpoint/2010/main" val="16006757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dirty="0"/>
              <a:t>výdaje na odměny (příjemce podpory</a:t>
            </a:r>
            <a:r>
              <a:rPr lang="cs-CZ" altLang="cs-CZ" baseline="0" dirty="0"/>
              <a:t> nebo </a:t>
            </a:r>
            <a:r>
              <a:rPr lang="cs-CZ" altLang="cs-CZ" dirty="0"/>
              <a:t>partner s finančním příspěvkem,</a:t>
            </a:r>
            <a:r>
              <a:rPr lang="cs-CZ" altLang="cs-CZ" baseline="0" dirty="0"/>
              <a:t> který je OSVČ</a:t>
            </a:r>
            <a:r>
              <a:rPr lang="cs-CZ" altLang="cs-CZ" dirty="0"/>
              <a:t>)</a:t>
            </a:r>
          </a:p>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55</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56</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latin typeface="Times New Roman" panose="02020603050405020304" pitchFamily="18" charset="0"/>
              <a:cs typeface="Times New Roman" panose="02020603050405020304" pitchFamily="18" charset="0"/>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57</a:t>
            </a:fld>
            <a:endParaRPr lang="cs-CZ"/>
          </a:p>
        </p:txBody>
      </p:sp>
    </p:spTree>
    <p:extLst>
      <p:ext uri="{BB962C8B-B14F-4D97-AF65-F5344CB8AC3E}">
        <p14:creationId xmlns:p14="http://schemas.microsoft.com/office/powerpoint/2010/main" val="28244292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58</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59</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60</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61</a:t>
            </a:fld>
            <a:endParaRPr lang="cs-CZ"/>
          </a:p>
        </p:txBody>
      </p:sp>
    </p:spTree>
    <p:extLst>
      <p:ext uri="{BB962C8B-B14F-4D97-AF65-F5344CB8AC3E}">
        <p14:creationId xmlns:p14="http://schemas.microsoft.com/office/powerpoint/2010/main" val="25600187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62</a:t>
            </a:fld>
            <a:endParaRPr lang="cs-CZ"/>
          </a:p>
        </p:txBody>
      </p:sp>
    </p:spTree>
    <p:extLst>
      <p:ext uri="{BB962C8B-B14F-4D97-AF65-F5344CB8AC3E}">
        <p14:creationId xmlns:p14="http://schemas.microsoft.com/office/powerpoint/2010/main" val="343336173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Více o limitu investic u SP je v</a:t>
            </a:r>
            <a:r>
              <a:rPr lang="cs-CZ" baseline="0" dirty="0"/>
              <a:t> aktuální verzi Šablony výzvy MAS pro soc. podnikání </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Maximální objem nákladů investičního charakteru (nákup dlouhodobého hmotného i nehmotného majetku) na celkových přímých způsobilých nákladech projektu činí obecně v OPZ 50 %. MAS může u SP snížit procento investic, ale vzhledem k charakteru aktivit by to však nemělo být méně než 30 %. V případech, kdy je z pohledu plánovaných sociálních podniků efektivnější uplatnění investice v rámci projektu OPZ a tato investice by byla dostatečná (není nutná rozsáhlá rekonstrukce či nákup vybavení, postačuje pouze nákup zařízení), je vhodnější vyhlásit jednu výzvu v rámci OPZ bez vyššího omezení investic než vyhlášení 2 samostatných výzev a  podání vždy 2 samostatných projektů v rámci IROP a OPZ. K omezení limitu investic může dojít na úrovni výzev MAS.</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Drobné stavební úpravy lze provádět pouze v souvislosti s úpravou pracovního místa ve vztahu ke specifickým potřebám cílových skupin. </a:t>
            </a:r>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63</a:t>
            </a:fld>
            <a:endParaRPr lang="cs-CZ"/>
          </a:p>
        </p:txBody>
      </p:sp>
    </p:spTree>
    <p:extLst>
      <p:ext uri="{BB962C8B-B14F-4D97-AF65-F5344CB8AC3E}">
        <p14:creationId xmlns:p14="http://schemas.microsoft.com/office/powerpoint/2010/main" val="268319553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64</a:t>
            </a:fld>
            <a:endParaRPr lang="cs-CZ"/>
          </a:p>
        </p:txBody>
      </p:sp>
    </p:spTree>
    <p:extLst>
      <p:ext uri="{BB962C8B-B14F-4D97-AF65-F5344CB8AC3E}">
        <p14:creationId xmlns:p14="http://schemas.microsoft.com/office/powerpoint/2010/main" val="29265311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65</a:t>
            </a:fld>
            <a:endParaRPr lang="cs-CZ"/>
          </a:p>
        </p:txBody>
      </p:sp>
    </p:spTree>
    <p:extLst>
      <p:ext uri="{BB962C8B-B14F-4D97-AF65-F5344CB8AC3E}">
        <p14:creationId xmlns:p14="http://schemas.microsoft.com/office/powerpoint/2010/main" val="35817975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indent="0">
              <a:buFont typeface="Wingdings" panose="05000000000000000000" pitchFamily="2" charset="2"/>
              <a:buNone/>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solidFill>
                  <a:prstClr val="black"/>
                </a:solidFill>
              </a:rPr>
              <a:pPr/>
              <a:t>66</a:t>
            </a:fld>
            <a:endParaRPr lang="cs-CZ">
              <a:solidFill>
                <a:prstClr val="black"/>
              </a:solidFill>
            </a:endParaRPr>
          </a:p>
        </p:txBody>
      </p:sp>
    </p:spTree>
    <p:extLst>
      <p:ext uri="{BB962C8B-B14F-4D97-AF65-F5344CB8AC3E}">
        <p14:creationId xmlns:p14="http://schemas.microsoft.com/office/powerpoint/2010/main" val="2926531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Obecná část pravidel – kapitola 12</a:t>
            </a:r>
            <a:r>
              <a:rPr lang="cs-CZ" baseline="0" dirty="0"/>
              <a:t> Příprava a vydání právního aktu o poskytnutí podpory</a:t>
            </a:r>
          </a:p>
          <a:p>
            <a:endParaRPr lang="cs-CZ" baseline="0" dirty="0"/>
          </a:p>
          <a:p>
            <a:r>
              <a:rPr lang="cs-CZ" baseline="0" dirty="0"/>
              <a:t>- Datum zahájení realizace projektu nesmí předcházet datu vyhlášení výzvy (ve výzvě ŘO upřesněno, že  jde o výzvu MAS)</a:t>
            </a:r>
          </a:p>
          <a:p>
            <a:pPr marL="0" indent="0">
              <a:buFontTx/>
              <a:buNone/>
            </a:pPr>
            <a:r>
              <a:rPr lang="cs-CZ" baseline="0" dirty="0"/>
              <a:t>- V případě, že má být podpora poskytnutí v režimu blokové výjimky – zahájení realizace musí následovat po termínu předložení žádosti o podporu v ISKP 14+.</a:t>
            </a:r>
          </a:p>
          <a:p>
            <a:pPr marL="0" indent="0">
              <a:buFontTx/>
              <a:buNone/>
            </a:pPr>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67</a:t>
            </a:fld>
            <a:endParaRPr lang="cs-CZ"/>
          </a:p>
        </p:txBody>
      </p:sp>
    </p:spTree>
    <p:extLst>
      <p:ext uri="{BB962C8B-B14F-4D97-AF65-F5344CB8AC3E}">
        <p14:creationId xmlns:p14="http://schemas.microsoft.com/office/powerpoint/2010/main" val="36916480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68</a:t>
            </a:fld>
            <a:endParaRPr lang="cs-CZ" dirty="0"/>
          </a:p>
        </p:txBody>
      </p:sp>
    </p:spTree>
    <p:extLst>
      <p:ext uri="{BB962C8B-B14F-4D97-AF65-F5344CB8AC3E}">
        <p14:creationId xmlns:p14="http://schemas.microsoft.com/office/powerpoint/2010/main" val="3395546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baseline="0" dirty="0">
                <a:solidFill>
                  <a:srgbClr val="FF0000"/>
                </a:solidFill>
              </a:rPr>
              <a:t>Podpora má být primárně určena CS klientům. Sociálních pracovníků a pracovníků v sociálních službách se týká spíše doplňkově, viz popis podporovaných aktivit Příloha č. 3. (vzdělávání v 1.1 / vzdělávání v 1.2 + </a:t>
            </a:r>
            <a:r>
              <a:rPr lang="cs-CZ" b="0" baseline="0" dirty="0" err="1">
                <a:solidFill>
                  <a:srgbClr val="FF0000"/>
                </a:solidFill>
              </a:rPr>
              <a:t>komunitka</a:t>
            </a:r>
            <a:r>
              <a:rPr lang="cs-CZ" b="0" baseline="0" dirty="0">
                <a:solidFill>
                  <a:srgbClr val="FF0000"/>
                </a:solidFill>
              </a:rPr>
              <a:t>)</a:t>
            </a:r>
          </a:p>
          <a:p>
            <a:endParaRPr lang="cs-CZ" b="0" baseline="0" dirty="0">
              <a:solidFill>
                <a:srgbClr val="FF0000"/>
              </a:solidFill>
            </a:endParaRPr>
          </a:p>
          <a:p>
            <a:r>
              <a:rPr lang="cs-CZ" b="0" baseline="0" dirty="0">
                <a:solidFill>
                  <a:srgbClr val="FF0000"/>
                </a:solidFill>
              </a:rPr>
              <a:t>U vzdělávání mít ve výzvě – v projektu CS Sociální pracovníci, Pracovníci v sociálních službách + aktivitu v projektové žádosti </a:t>
            </a:r>
            <a:endParaRPr lang="cs-CZ" b="0" dirty="0">
              <a:solidFill>
                <a:srgbClr val="FF0000"/>
              </a:solidFill>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69</a:t>
            </a:fld>
            <a:endParaRPr lang="cs-CZ" dirty="0"/>
          </a:p>
        </p:txBody>
      </p:sp>
    </p:spTree>
    <p:extLst>
      <p:ext uri="{BB962C8B-B14F-4D97-AF65-F5344CB8AC3E}">
        <p14:creationId xmlns:p14="http://schemas.microsoft.com/office/powerpoint/2010/main" val="191746550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0" baseline="0" dirty="0">
                <a:solidFill>
                  <a:srgbClr val="FF0000"/>
                </a:solidFill>
              </a:rPr>
              <a:t>Registraci včetně Pověření musí předložit nejpozději před vydáním PA. Respektive nebude nám předkládat registraci, ale jen Pověření, neboť má-li Pověření, má automaticky i registraci.</a:t>
            </a:r>
          </a:p>
          <a:p>
            <a:endParaRPr lang="cs-CZ" b="0" baseline="0" dirty="0">
              <a:solidFill>
                <a:srgbClr val="FF0000"/>
              </a:solidFill>
            </a:endParaRPr>
          </a:p>
          <a:p>
            <a:r>
              <a:rPr lang="cs-CZ" b="0" baseline="0" dirty="0">
                <a:solidFill>
                  <a:srgbClr val="FF0000"/>
                </a:solidFill>
              </a:rPr>
              <a:t>Nemusí být na celou dobu projektu, může být i na kratší dobu, ale hlídat si, aby zavčas bylo vyřízeno pokračující pověření </a:t>
            </a:r>
            <a:endParaRPr lang="cs-CZ" b="0"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70</a:t>
            </a:fld>
            <a:endParaRPr lang="cs-CZ" dirty="0"/>
          </a:p>
        </p:txBody>
      </p:sp>
    </p:spTree>
    <p:extLst>
      <p:ext uri="{BB962C8B-B14F-4D97-AF65-F5344CB8AC3E}">
        <p14:creationId xmlns:p14="http://schemas.microsoft.com/office/powerpoint/2010/main" val="15704558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baseline="0" dirty="0">
              <a:solidFill>
                <a:srgbClr val="FF0000"/>
              </a:solidFill>
            </a:endParaRPr>
          </a:p>
          <a:p>
            <a:pPr marL="171450" indent="-171450">
              <a:buFontTx/>
              <a:buChar char="-"/>
            </a:pPr>
            <a:r>
              <a:rPr lang="cs-CZ" b="1" baseline="0" dirty="0">
                <a:solidFill>
                  <a:srgbClr val="FF0000"/>
                </a:solidFill>
              </a:rPr>
              <a:t>Novela insolvenčního zákona – novela zákona č. 182/2006 Sb., o úpadku a způsobech jeho řešení (insolvenční zákon)</a:t>
            </a:r>
          </a:p>
          <a:p>
            <a:pPr marL="171450" indent="-171450">
              <a:buFontTx/>
              <a:buChar char="-"/>
            </a:pPr>
            <a:endParaRPr lang="cs-CZ" b="1" baseline="0" dirty="0">
              <a:solidFill>
                <a:srgbClr val="FF0000"/>
              </a:solidFill>
            </a:endParaRPr>
          </a:p>
          <a:p>
            <a:pPr marL="171450" indent="-171450">
              <a:buFontTx/>
              <a:buChar char="-"/>
            </a:pPr>
            <a:r>
              <a:rPr lang="cs-CZ" b="1" baseline="0" dirty="0">
                <a:solidFill>
                  <a:srgbClr val="FF0000"/>
                </a:solidFill>
              </a:rPr>
              <a:t>Změna textu výzvy, hlavně přílohy č. 3 výzvy ŘO č. 047 (úvod + především u aktivit 1.2) : </a:t>
            </a:r>
          </a:p>
          <a:p>
            <a:r>
              <a:rPr lang="cs-CZ" b="1" baseline="0" dirty="0">
                <a:solidFill>
                  <a:srgbClr val="FF0000"/>
                </a:solidFill>
              </a:rPr>
              <a:t>„</a:t>
            </a:r>
            <a:r>
              <a:rPr lang="cs-CZ" sz="1200" kern="1200" dirty="0">
                <a:solidFill>
                  <a:schemeClr val="tx1"/>
                </a:solidFill>
                <a:effectLst/>
                <a:latin typeface="+mn-lt"/>
                <a:ea typeface="+mn-ea"/>
                <a:cs typeface="+mn-cs"/>
              </a:rPr>
              <a:t>Aktivity v oblasti sociálního začleňování osob sociálně vyloučených či sociálním vyloučením ohrožených musí mít vždy </a:t>
            </a:r>
            <a:r>
              <a:rPr lang="cs-CZ" sz="1200" b="1" kern="1200" dirty="0">
                <a:solidFill>
                  <a:schemeClr val="tx1"/>
                </a:solidFill>
                <a:effectLst/>
                <a:latin typeface="+mn-lt"/>
                <a:ea typeface="+mn-ea"/>
                <a:cs typeface="+mn-cs"/>
              </a:rPr>
              <a:t>přímý dopad na cílové skupiny, </a:t>
            </a:r>
            <a:r>
              <a:rPr lang="cs-CZ" sz="1200" kern="1200" dirty="0">
                <a:solidFill>
                  <a:schemeClr val="tx1"/>
                </a:solidFill>
                <a:effectLst/>
                <a:latin typeface="+mn-lt"/>
                <a:ea typeface="+mn-ea"/>
                <a:cs typeface="+mn-cs"/>
              </a:rPr>
              <a:t>tj. jsou zaměřeny na přímou práci s cílovými skupinami. V projektech je možné spolu s aktivitami souvisejícími s přímou prací cílovými skupinami podpořit i aktivity zaměřené na strategickou/koncepční/metodickou činnost (např. jednou z aktivit projektu může být vytvoření metodiky pro práci s konkrétní cílovou skupinou apod., ale zároveň projekt musí obsahovat aktivity, které v přímé práci s cílovou skupinou ověřují vytvořenou metodiku).</a:t>
            </a:r>
          </a:p>
          <a:p>
            <a:r>
              <a:rPr lang="cs-CZ" sz="1200" kern="1200" dirty="0">
                <a:solidFill>
                  <a:schemeClr val="tx1"/>
                </a:solidFill>
                <a:effectLst/>
                <a:latin typeface="+mn-lt"/>
                <a:ea typeface="+mn-ea"/>
                <a:cs typeface="+mn-cs"/>
              </a:rPr>
              <a:t>Stejně tak je možné v projektech podporovat vzdělávací aktivity pro cílové skupiny, ale opět jen spolu s aktivitami zaměřenými na komplexnější podporu cílových skupin (např. jednou z aktivit projektu může být vzdělávání cílových skupin, ale zároveň projekt musí obsahovat další aktivity tak, aby podpora cílových skupin byla komplexní)“</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Výčet informací</a:t>
            </a:r>
            <a:r>
              <a:rPr lang="cs-CZ" sz="1200" kern="1200" baseline="0" dirty="0">
                <a:solidFill>
                  <a:schemeClr val="tx1"/>
                </a:solidFill>
                <a:effectLst/>
                <a:latin typeface="+mn-lt"/>
                <a:ea typeface="+mn-ea"/>
                <a:cs typeface="+mn-cs"/>
              </a:rPr>
              <a:t> o změně výzvy č. 2 výzvy ŘO pro MAS č. 047 jsou obsaženy v Informaci ŘO OPZ pro MAS č. 13.</a:t>
            </a:r>
            <a:endParaRPr lang="cs-CZ" sz="1200" kern="1200" dirty="0">
              <a:solidFill>
                <a:schemeClr val="tx1"/>
              </a:solidFill>
              <a:effectLst/>
              <a:latin typeface="+mn-lt"/>
              <a:ea typeface="+mn-ea"/>
              <a:cs typeface="+mn-cs"/>
            </a:endParaRPr>
          </a:p>
          <a:p>
            <a:pPr marL="171450" indent="-171450">
              <a:buFontTx/>
              <a:buChar char="-"/>
            </a:pPr>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71</a:t>
            </a:fld>
            <a:endParaRPr lang="cs-CZ" dirty="0"/>
          </a:p>
        </p:txBody>
      </p:sp>
    </p:spTree>
    <p:extLst>
      <p:ext uri="{BB962C8B-B14F-4D97-AF65-F5344CB8AC3E}">
        <p14:creationId xmlns:p14="http://schemas.microsoft.com/office/powerpoint/2010/main" val="178104854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Odkazovat</a:t>
            </a:r>
            <a:r>
              <a:rPr lang="cs-CZ" baseline="0" dirty="0"/>
              <a:t> na uskutečněný seminář na SS – prezentace zveřejněna na stránkách esfcr.cz</a:t>
            </a:r>
          </a:p>
          <a:p>
            <a:r>
              <a:rPr lang="cs-CZ" baseline="0" dirty="0"/>
              <a:t>!!! Apelovat na </a:t>
            </a:r>
            <a:r>
              <a:rPr lang="cs-CZ" baseline="0" dirty="0" err="1"/>
              <a:t>MASky</a:t>
            </a:r>
            <a:r>
              <a:rPr lang="cs-CZ" baseline="0" dirty="0"/>
              <a:t> ať komunikují s krajem!!!</a:t>
            </a:r>
          </a:p>
          <a:p>
            <a:endParaRPr lang="cs-CZ"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cs-CZ" sz="1200" u="sng" kern="1200" dirty="0">
                <a:solidFill>
                  <a:schemeClr val="tx1"/>
                </a:solidFill>
                <a:effectLst/>
                <a:latin typeface="+mn-lt"/>
                <a:ea typeface="+mn-ea"/>
                <a:cs typeface="+mn-cs"/>
                <a:hlinkClick r:id="rId3"/>
              </a:rPr>
              <a:t>Závazný pokyn pro obce realizátory APK</a:t>
            </a:r>
            <a:endParaRPr lang="cs-CZ" sz="1200" kern="1200" dirty="0">
              <a:solidFill>
                <a:schemeClr val="tx1"/>
              </a:solidFill>
              <a:effectLst/>
              <a:latin typeface="+mn-lt"/>
              <a:ea typeface="+mn-ea"/>
              <a:cs typeface="+mn-cs"/>
            </a:endParaRPr>
          </a:p>
          <a:p>
            <a:endParaRPr lang="cs-CZ" baseline="0" dirty="0"/>
          </a:p>
          <a:p>
            <a:r>
              <a:rPr lang="cs-CZ" sz="1200" kern="1200" dirty="0">
                <a:solidFill>
                  <a:schemeClr val="tx1"/>
                </a:solidFill>
                <a:effectLst/>
                <a:latin typeface="+mn-lt"/>
                <a:ea typeface="+mn-ea"/>
                <a:cs typeface="+mn-cs"/>
              </a:rPr>
              <a:t>V rámci Opatření Prevence kriminality a drogové závislosti máme v SCLLD uvedeny problémové okruhy, které chceme prostřednictvím asistenta prevence kriminality zajistit. V našem malém území MAS je jediným oprávněným žadatelem město Stochov, kde působí Městská policie. Je možné, aby APK byl zaměstnanec Městské policie ("civilní zaměstnanec", nikoliv strážník) a tuto činnost vykonával v rámci území sám? V případě, že ano, za jakých podmínek? Může být APK stávající zaměstnanec MP, kterému končí pracovní poměr na dobu určitou k 31. 12. 2017 a projekt APK by začal 1. 1. 2018? Tj. je možné, aby na pozici APK působil pouze jeden pracovník (nebyla by dvojice asistentů)?</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Aktivity projektu v naší výzvě musí být v souladu s Metodikou výběru, přípravy a činnosti asistentů prevence kriminality (APK) vydané Ministerstvem vnitra ČR viz </a:t>
            </a:r>
            <a:r>
              <a:rPr lang="cs-CZ" sz="1200" u="sng" kern="1200" dirty="0">
                <a:solidFill>
                  <a:schemeClr val="tx1"/>
                </a:solidFill>
                <a:effectLst/>
                <a:latin typeface="+mn-lt"/>
                <a:ea typeface="+mn-ea"/>
                <a:cs typeface="+mn-cs"/>
                <a:hlinkClick r:id="rId4"/>
              </a:rPr>
              <a:t>http://www.mvcr.cz/clanek/metodika-vyberu-pripravy-a-cinnosti-asistentu-prevence-kriminality.aspx</a:t>
            </a:r>
            <a:r>
              <a:rPr lang="cs-CZ" sz="1200" kern="1200" dirty="0">
                <a:solidFill>
                  <a:schemeClr val="tx1"/>
                </a:solidFill>
                <a:effectLst/>
                <a:latin typeface="+mn-lt"/>
                <a:ea typeface="+mn-ea"/>
                <a:cs typeface="+mn-cs"/>
              </a:rPr>
              <a:t> a </a:t>
            </a:r>
          </a:p>
          <a:p>
            <a:r>
              <a:rPr lang="cs-CZ" sz="1200" u="sng" kern="1200" dirty="0">
                <a:solidFill>
                  <a:schemeClr val="tx1"/>
                </a:solidFill>
                <a:effectLst/>
                <a:latin typeface="+mn-lt"/>
                <a:ea typeface="+mn-ea"/>
                <a:cs typeface="+mn-cs"/>
                <a:hlinkClick r:id="rId5"/>
              </a:rPr>
              <a:t>http://www.mvcr.cz/clanek/seznam-metodickych-doporuceni-vyzvy-programu-prevence-kriminality-na-rok-2015.aspx</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Oprávněným žadatelem v naší výzvě je pouze obec, kde působí obecní policie. (v obcích s udělenou výjimkou, kde je dohoda s PČR, nemohou být APK v projektech OPZ podpořeny, případná podpora bude v gesci MV ČR).</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Asistent prevence kriminality (dále jen „asistent“) je vybrán z obyvatel sociálně vyloučené lokality, má v ní neformální autoritu a přehled o vnitřním dění a je zaměstnán u obecní policie, která jej řídí a kontroluje.  Dle metodiky je APK zaměstnancem samosprávy zařazeným v obecní   policii ve smyslu zákona č. 553/1991 Sb., o obecní policii, ve znění pozdějších předpisů viz níže:</a:t>
            </a:r>
          </a:p>
          <a:p>
            <a:r>
              <a:rPr lang="cs-CZ" sz="1200" kern="1200" dirty="0">
                <a:solidFill>
                  <a:schemeClr val="tx1"/>
                </a:solidFill>
                <a:effectLst/>
                <a:latin typeface="+mn-lt"/>
                <a:ea typeface="+mn-ea"/>
                <a:cs typeface="+mn-cs"/>
              </a:rPr>
              <a:t>(1) Obecní policie je tvořena zaměstnanci obce zařazenými do obecní policie, kteří</a:t>
            </a:r>
          </a:p>
          <a:p>
            <a:r>
              <a:rPr lang="cs-CZ" sz="1200" kern="1200" dirty="0">
                <a:solidFill>
                  <a:schemeClr val="tx1"/>
                </a:solidFill>
                <a:effectLst/>
                <a:latin typeface="+mn-lt"/>
                <a:ea typeface="+mn-ea"/>
                <a:cs typeface="+mn-cs"/>
              </a:rPr>
              <a:t>a) splňují podmínky § 4 odst. 1 písm. a) až e) (dále jen „čekatel“),</a:t>
            </a:r>
          </a:p>
          <a:p>
            <a:r>
              <a:rPr lang="cs-CZ" sz="1200" kern="1200" dirty="0">
                <a:solidFill>
                  <a:schemeClr val="tx1"/>
                </a:solidFill>
                <a:effectLst/>
                <a:latin typeface="+mn-lt"/>
                <a:ea typeface="+mn-ea"/>
                <a:cs typeface="+mn-cs"/>
              </a:rPr>
              <a:t>b) splňují podmínky § 4 odst. 1 (dále jen „strážník“),</a:t>
            </a:r>
          </a:p>
          <a:p>
            <a:r>
              <a:rPr lang="cs-CZ" sz="1200" kern="1200" dirty="0">
                <a:solidFill>
                  <a:schemeClr val="tx1"/>
                </a:solidFill>
                <a:effectLst/>
                <a:latin typeface="+mn-lt"/>
                <a:ea typeface="+mn-ea"/>
                <a:cs typeface="+mn-cs"/>
              </a:rPr>
              <a:t>c) nejsou čekatelem nebo strážníkem.</a:t>
            </a:r>
          </a:p>
          <a:p>
            <a:r>
              <a:rPr lang="cs-CZ" sz="1200" u="sng" kern="1200" dirty="0">
                <a:solidFill>
                  <a:schemeClr val="tx1"/>
                </a:solidFill>
                <a:effectLst/>
                <a:latin typeface="+mn-lt"/>
                <a:ea typeface="+mn-ea"/>
                <a:cs typeface="+mn-cs"/>
              </a:rPr>
              <a:t>Asistent není strážníkem ani čekatelem, ale plní úkoly, které nejsou dle zákona o obecní policii svěřeny výhradně strážníku nebo </a:t>
            </a:r>
            <a:r>
              <a:rPr lang="cs-CZ" sz="1200" u="sng" kern="1200" dirty="0" err="1">
                <a:solidFill>
                  <a:schemeClr val="tx1"/>
                </a:solidFill>
                <a:effectLst/>
                <a:latin typeface="+mn-lt"/>
                <a:ea typeface="+mn-ea"/>
                <a:cs typeface="+mn-cs"/>
              </a:rPr>
              <a:t>čekateli.Má</a:t>
            </a:r>
            <a:r>
              <a:rPr lang="cs-CZ" sz="1200" u="sng" kern="1200" dirty="0">
                <a:solidFill>
                  <a:schemeClr val="tx1"/>
                </a:solidFill>
                <a:effectLst/>
                <a:latin typeface="+mn-lt"/>
                <a:ea typeface="+mn-ea"/>
                <a:cs typeface="+mn-cs"/>
              </a:rPr>
              <a:t> přiděleného mentora z řad obecní policie.</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Žadatel by měl zajistit dodržení základních vstupních a výběrových požadavků na asistenta (vzdělání, místo bydliště, trestní minulost apod.). APK by měl  pocházet z dané komunity, mít bydliště v dané obci, být z cílové skupiny osoby ohrožené sociálním vyloučením.</a:t>
            </a:r>
          </a:p>
          <a:p>
            <a:r>
              <a:rPr lang="cs-CZ" sz="1200" kern="1200" dirty="0">
                <a:solidFill>
                  <a:schemeClr val="tx1"/>
                </a:solidFill>
                <a:effectLst/>
                <a:latin typeface="+mn-lt"/>
                <a:ea typeface="+mn-ea"/>
                <a:cs typeface="+mn-cs"/>
              </a:rPr>
              <a:t>Žadatel by měl zajistit transparentní a objektivní způsob výběru asistentů (proces výběru) a složení výběrové komise.   </a:t>
            </a:r>
          </a:p>
          <a:p>
            <a:r>
              <a:rPr lang="cs-CZ" sz="1200" kern="1200" dirty="0">
                <a:solidFill>
                  <a:schemeClr val="tx1"/>
                </a:solidFill>
                <a:effectLst/>
                <a:latin typeface="+mn-lt"/>
                <a:ea typeface="+mn-ea"/>
                <a:cs typeface="+mn-cs"/>
              </a:rPr>
              <a:t>Obec musí sama  vyhodnotit potřebný počet APK dle situace v území (k tomuto bodu viz strana 13 zde: </a:t>
            </a:r>
            <a:r>
              <a:rPr lang="cs-CZ" sz="1200" u="sng" kern="1200" dirty="0">
                <a:solidFill>
                  <a:schemeClr val="tx1"/>
                </a:solidFill>
                <a:effectLst/>
                <a:latin typeface="+mn-lt"/>
                <a:ea typeface="+mn-ea"/>
                <a:cs typeface="+mn-cs"/>
                <a:hlinkClick r:id="rId4"/>
              </a:rPr>
              <a:t>http://www.mvcr.cz/</a:t>
            </a:r>
            <a:r>
              <a:rPr lang="cs-CZ" sz="1200" u="sng" kern="1200" dirty="0" err="1">
                <a:solidFill>
                  <a:schemeClr val="tx1"/>
                </a:solidFill>
                <a:effectLst/>
                <a:latin typeface="+mn-lt"/>
                <a:ea typeface="+mn-ea"/>
                <a:cs typeface="+mn-cs"/>
                <a:hlinkClick r:id="rId4"/>
              </a:rPr>
              <a:t>clanek</a:t>
            </a:r>
            <a:r>
              <a:rPr lang="cs-CZ" sz="1200" u="sng" kern="1200" dirty="0">
                <a:solidFill>
                  <a:schemeClr val="tx1"/>
                </a:solidFill>
                <a:effectLst/>
                <a:latin typeface="+mn-lt"/>
                <a:ea typeface="+mn-ea"/>
                <a:cs typeface="+mn-cs"/>
                <a:hlinkClick r:id="rId4"/>
              </a:rPr>
              <a:t>/metodika-vyberu-pripravy-a-cinnosti-asistentu-prevence-kriminality.aspx</a:t>
            </a:r>
            <a:r>
              <a:rPr lang="cs-CZ" sz="1200" kern="1200" dirty="0">
                <a:solidFill>
                  <a:schemeClr val="tx1"/>
                </a:solidFill>
                <a:effectLst/>
                <a:latin typeface="+mn-lt"/>
                <a:ea typeface="+mn-ea"/>
                <a:cs typeface="+mn-cs"/>
              </a:rPr>
              <a:t>)</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2.       Musí být na APK vyhlášeno výběrové řízení, a jaká kritéria v jeho rámci jsou povinná nebo doporučující?</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Ano musí být vyhlášeno VŘ (viz: </a:t>
            </a:r>
            <a:r>
              <a:rPr lang="cs-CZ" sz="1200" u="sng" kern="1200" dirty="0">
                <a:solidFill>
                  <a:schemeClr val="tx1"/>
                </a:solidFill>
                <a:effectLst/>
                <a:latin typeface="+mn-lt"/>
                <a:ea typeface="+mn-ea"/>
                <a:cs typeface="+mn-cs"/>
                <a:hlinkClick r:id="rId4"/>
              </a:rPr>
              <a:t>http://www.mvcr.cz/</a:t>
            </a:r>
            <a:r>
              <a:rPr lang="cs-CZ" sz="1200" u="sng" kern="1200" dirty="0" err="1">
                <a:solidFill>
                  <a:schemeClr val="tx1"/>
                </a:solidFill>
                <a:effectLst/>
                <a:latin typeface="+mn-lt"/>
                <a:ea typeface="+mn-ea"/>
                <a:cs typeface="+mn-cs"/>
                <a:hlinkClick r:id="rId4"/>
              </a:rPr>
              <a:t>clanek</a:t>
            </a:r>
            <a:r>
              <a:rPr lang="cs-CZ" sz="1200" u="sng" kern="1200" dirty="0">
                <a:solidFill>
                  <a:schemeClr val="tx1"/>
                </a:solidFill>
                <a:effectLst/>
                <a:latin typeface="+mn-lt"/>
                <a:ea typeface="+mn-ea"/>
                <a:cs typeface="+mn-cs"/>
                <a:hlinkClick r:id="rId4"/>
              </a:rPr>
              <a:t>/metodika-vyberu-pripravy-a-cinnosti-asistentu-prevence-kriminality.aspx</a:t>
            </a:r>
            <a:r>
              <a:rPr lang="cs-CZ" sz="1200" kern="1200" dirty="0">
                <a:solidFill>
                  <a:schemeClr val="tx1"/>
                </a:solidFill>
                <a:effectLst/>
                <a:latin typeface="+mn-lt"/>
                <a:ea typeface="+mn-ea"/>
                <a:cs typeface="+mn-cs"/>
              </a:rPr>
              <a:t>)</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3.    Může APK zaměstnaný u Městské policie Stochov působit bez problémů i v dalších obcích v území MAS, když pouze 1 z nich má prostřednictvím veřejnoprávní smlouvy zajištěno působení této MP, ostatní mají tuto činnost MP v jejich obcích zajištěnou s jiným městem a tedy s jinou Městskou policií, ale to město není v území MAS?</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APK může působit pouze v obcích, kde je uzavřena veřejnoprávní smlouva o působení dané MP (i v</a:t>
            </a:r>
            <a:r>
              <a:rPr lang="cs-CZ" sz="1200" kern="1200" baseline="0" dirty="0">
                <a:solidFill>
                  <a:schemeClr val="tx1"/>
                </a:solidFill>
                <a:effectLst/>
                <a:latin typeface="+mn-lt"/>
                <a:ea typeface="+mn-ea"/>
                <a:cs typeface="+mn-cs"/>
              </a:rPr>
              <a:t> případě, kdy obec má </a:t>
            </a:r>
            <a:r>
              <a:rPr lang="cs-CZ" sz="1200" kern="1200" baseline="0">
                <a:solidFill>
                  <a:schemeClr val="tx1"/>
                </a:solidFill>
                <a:effectLst/>
                <a:latin typeface="+mn-lt"/>
                <a:ea typeface="+mn-ea"/>
                <a:cs typeface="+mn-cs"/>
              </a:rPr>
              <a:t>sjednáno dojíždění MP z jiné obce)</a:t>
            </a:r>
            <a:r>
              <a:rPr lang="cs-CZ" sz="1200" kern="1200">
                <a:solidFill>
                  <a:schemeClr val="tx1"/>
                </a:solidFill>
                <a:effectLst/>
                <a:latin typeface="+mn-lt"/>
                <a:ea typeface="+mn-ea"/>
                <a:cs typeface="+mn-cs"/>
              </a:rPr>
              <a:t>. </a:t>
            </a:r>
            <a:r>
              <a:rPr lang="cs-CZ" sz="1200" kern="1200" dirty="0">
                <a:solidFill>
                  <a:schemeClr val="tx1"/>
                </a:solidFill>
                <a:effectLst/>
                <a:latin typeface="+mn-lt"/>
                <a:ea typeface="+mn-ea"/>
                <a:cs typeface="+mn-cs"/>
              </a:rPr>
              <a:t>APK má takto oprávnění působit na území těchto obcí. APK působí v rámci celé obce, která zřizuje městskou policii a u které bude APK působit. Nepůsobí tedy pouze v dané vyloučené lokalitě obce/města. </a:t>
            </a:r>
          </a:p>
          <a:p>
            <a:r>
              <a:rPr lang="cs-CZ" sz="1200" kern="1200" dirty="0">
                <a:solidFill>
                  <a:schemeClr val="tx1"/>
                </a:solidFill>
                <a:effectLst/>
                <a:latin typeface="+mn-lt"/>
                <a:ea typeface="+mn-ea"/>
                <a:cs typeface="+mn-cs"/>
              </a:rPr>
              <a:t> </a:t>
            </a:r>
          </a:p>
          <a:p>
            <a:r>
              <a:rPr lang="cs-CZ" sz="1200" kern="1200" dirty="0">
                <a:solidFill>
                  <a:schemeClr val="tx1"/>
                </a:solidFill>
                <a:effectLst/>
                <a:latin typeface="+mn-lt"/>
                <a:ea typeface="+mn-ea"/>
                <a:cs typeface="+mn-cs"/>
              </a:rPr>
              <a:t>4.       Kdo poskytuje vzdělávání pro APK? Stále platí, že MV ČR v rámci neakreditovaného programu? Nebo je možné zajistit vlastní školení APK prostřednictvím najatého experta?</a:t>
            </a:r>
          </a:p>
          <a:p>
            <a:r>
              <a:rPr lang="cs-CZ" sz="1200" kern="1200" dirty="0">
                <a:solidFill>
                  <a:schemeClr val="tx1"/>
                </a:solidFill>
                <a:effectLst/>
                <a:latin typeface="+mn-lt"/>
                <a:ea typeface="+mn-ea"/>
                <a:cs typeface="+mn-cs"/>
              </a:rPr>
              <a:t>U APK nebude z projektu OPZ hrazeno jejich vstupní proškolení, ale pouze průběžné vzdělávání. Nicméně jejich úvodní proškolení může proběhnout v rámci projektu, jedná se o cca týdenní školení, výdaje na toto školení však nejsou způsobilé náklady v rozpočtu projektu. Podle posledních informací nemá MV akreditovaný kurz na úvodní vzdělávání APK avšak MV ČR má speciální dotační titul na pokrytí nákladů úvodního školení APK - jednou ročně tedy vypisuje MV grantový titul na pokrytí těchto nákladů. Existuje několik soukromých dodavatelů úvodního školení APK, které musí obec/město kontaktovat samo.</a:t>
            </a:r>
          </a:p>
          <a:p>
            <a:endParaRPr lang="cs-CZ" baseline="0"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72</a:t>
            </a:fld>
            <a:endParaRPr lang="cs-CZ" dirty="0"/>
          </a:p>
        </p:txBody>
      </p:sp>
    </p:spTree>
    <p:extLst>
      <p:ext uri="{BB962C8B-B14F-4D97-AF65-F5344CB8AC3E}">
        <p14:creationId xmlns:p14="http://schemas.microsoft.com/office/powerpoint/2010/main" val="158906576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Pomůcka k vyplnění přílohy Údaje o sociální službě – příloha č. 12 ŘO 047</a:t>
            </a:r>
          </a:p>
          <a:p>
            <a:endParaRPr lang="cs-CZ" dirty="0"/>
          </a:p>
          <a:p>
            <a:r>
              <a:rPr lang="cs-CZ" dirty="0"/>
              <a:t>Informace</a:t>
            </a:r>
            <a:r>
              <a:rPr lang="cs-CZ" baseline="0" dirty="0"/>
              <a:t> k přílohám – před vydáním PA, při realizaci projektu – v příloze č. 9 naší výzvy ŘO (Přehled čerpání vyrovnávací platby)</a:t>
            </a:r>
          </a:p>
          <a:p>
            <a:endParaRPr lang="cs-CZ" baseline="0" dirty="0"/>
          </a:p>
          <a:p>
            <a:endParaRPr lang="cs-CZ" b="1" baseline="0" dirty="0">
              <a:solidFill>
                <a:srgbClr val="FF0000"/>
              </a:solidFill>
            </a:endParaRPr>
          </a:p>
          <a:p>
            <a:r>
              <a:rPr lang="cs-CZ" b="1" baseline="0" dirty="0">
                <a:solidFill>
                  <a:srgbClr val="FF0000"/>
                </a:solidFill>
              </a:rPr>
              <a:t>Nejdříve vypočítat v příloze a pak zadávat do ISKP14+</a:t>
            </a:r>
          </a:p>
          <a:p>
            <a:endParaRPr lang="cs-CZ" b="1" baseline="0" dirty="0">
              <a:solidFill>
                <a:srgbClr val="FF0000"/>
              </a:solidFill>
            </a:endParaRPr>
          </a:p>
          <a:p>
            <a:r>
              <a:rPr lang="cs-CZ" b="1" i="1" u="sng" baseline="0" dirty="0">
                <a:solidFill>
                  <a:srgbClr val="FF0000"/>
                </a:solidFill>
              </a:rPr>
              <a:t>Ukázat fiktivně vyplněnou přílohu </a:t>
            </a:r>
            <a:endParaRPr lang="cs-CZ" b="1" i="1" u="sng"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73</a:t>
            </a:fld>
            <a:endParaRPr lang="cs-CZ" dirty="0"/>
          </a:p>
        </p:txBody>
      </p:sp>
    </p:spTree>
    <p:extLst>
      <p:ext uri="{BB962C8B-B14F-4D97-AF65-F5344CB8AC3E}">
        <p14:creationId xmlns:p14="http://schemas.microsoft.com/office/powerpoint/2010/main" val="165944851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používání vozu RT,</a:t>
            </a:r>
            <a:r>
              <a:rPr lang="cs-CZ" baseline="0" dirty="0"/>
              <a:t> který je hrazen z NN </a:t>
            </a:r>
            <a:r>
              <a:rPr lang="cs-CZ" dirty="0"/>
              <a:t>–poměrná část hrazena z nepřímých nákladů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b="0" dirty="0"/>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solidFill>
                <a:srgbClr val="FF0000"/>
              </a:solidFill>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74</a:t>
            </a:fld>
            <a:endParaRPr lang="cs-CZ" dirty="0"/>
          </a:p>
        </p:txBody>
      </p:sp>
    </p:spTree>
    <p:extLst>
      <p:ext uri="{BB962C8B-B14F-4D97-AF65-F5344CB8AC3E}">
        <p14:creationId xmlns:p14="http://schemas.microsoft.com/office/powerpoint/2010/main" val="38744839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Zdravotník hrazený ze</a:t>
            </a:r>
            <a:r>
              <a:rPr lang="cs-CZ" baseline="0" dirty="0"/>
              <a:t> zdravotního pojištění – </a:t>
            </a:r>
            <a:r>
              <a:rPr lang="cs-CZ" baseline="0"/>
              <a:t>nezpůsobilý výdaj</a:t>
            </a:r>
            <a:endParaRPr lang="cs-CZ"/>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75</a:t>
            </a:fld>
            <a:endParaRPr lang="cs-CZ" dirty="0"/>
          </a:p>
        </p:txBody>
      </p:sp>
    </p:spTree>
    <p:extLst>
      <p:ext uri="{BB962C8B-B14F-4D97-AF65-F5344CB8AC3E}">
        <p14:creationId xmlns:p14="http://schemas.microsoft.com/office/powerpoint/2010/main" val="25049864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Osoby u kterých příjemce zná jejich totožnost a které obdrží podporu vyšší než bagatelní,</a:t>
            </a:r>
            <a:r>
              <a:rPr lang="cs-CZ" baseline="0" dirty="0"/>
              <a:t> je určen indikátor 60000. V situaci, kdy příjemce pracuje i s klienty anonymními, využívá indikátor 67010. Počty si příjemce nastavuje sám. Důležité je vědět, že oba uvedené indikátory jsou indikátory povinné k naplnění – tzn. že příjemce se zavazuje k jejich naplnění a na jejich neplnění je vázána sankce. </a:t>
            </a:r>
          </a:p>
          <a:p>
            <a:endParaRPr lang="cs-CZ" baseline="0" dirty="0"/>
          </a:p>
          <a:p>
            <a:r>
              <a:rPr lang="cs-CZ" b="1" baseline="0" dirty="0">
                <a:solidFill>
                  <a:srgbClr val="FF0000"/>
                </a:solidFill>
              </a:rPr>
              <a:t>Doplnění:</a:t>
            </a:r>
          </a:p>
          <a:p>
            <a:r>
              <a:rPr lang="cs-CZ" b="1" baseline="0" dirty="0">
                <a:solidFill>
                  <a:srgbClr val="FF0000"/>
                </a:solidFill>
              </a:rPr>
              <a:t>Tady zdůraznit, že 67010 musí být vždy v žádosti pořádně odůvodněn, zejména pokud tam mají nulu u 60000! Musí být zřejmé, proč nikoho nemohou započítat do 60000. Musí to vždy vyplývat z charakteru té dané služby nebo dalších činností a programů! + Informace ŘO OPZ pro MAS č. 13</a:t>
            </a:r>
          </a:p>
          <a:p>
            <a:r>
              <a:rPr lang="cs-CZ" b="1" baseline="0" dirty="0">
                <a:solidFill>
                  <a:srgbClr val="FF0000"/>
                </a:solidFill>
              </a:rPr>
              <a:t>Upozornit na indikátor 80500 – vytváření analytického dokumentu</a:t>
            </a:r>
          </a:p>
          <a:p>
            <a:r>
              <a:rPr lang="cs-CZ" b="1" baseline="0" dirty="0">
                <a:solidFill>
                  <a:srgbClr val="FF0000"/>
                </a:solidFill>
              </a:rPr>
              <a:t>Zmínit výsledkové indikátory </a:t>
            </a:r>
          </a:p>
          <a:p>
            <a:endParaRPr lang="cs-CZ" b="1" baseline="0" dirty="0">
              <a:solidFill>
                <a:srgbClr val="FF0000"/>
              </a:solidFill>
            </a:endParaRPr>
          </a:p>
          <a:p>
            <a:r>
              <a:rPr lang="cs-CZ" sz="1200" b="1" kern="1200" dirty="0">
                <a:solidFill>
                  <a:schemeClr val="tx1"/>
                </a:solidFill>
                <a:effectLst/>
                <a:latin typeface="+mn-lt"/>
                <a:ea typeface="+mn-ea"/>
                <a:cs typeface="+mn-cs"/>
              </a:rPr>
              <a:t>6 00 00 – Celkový počet účastníků</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Indikátor se naplňuje při podpoře konkrétní osoby nad stanovený limit bagatelní podpory, tedy alespoň 40 hodin podpory (z toho minimálně 20 hodin musí mít jinou formu než elektronickou). </a:t>
            </a:r>
          </a:p>
          <a:p>
            <a:r>
              <a:rPr lang="cs-CZ" sz="1200" kern="1200" dirty="0">
                <a:solidFill>
                  <a:schemeClr val="tx1"/>
                </a:solidFill>
                <a:effectLst/>
                <a:latin typeface="+mn-lt"/>
                <a:ea typeface="+mn-ea"/>
                <a:cs typeface="+mn-cs"/>
              </a:rPr>
              <a:t>Údaje o podpořených osobách a jejich podporách zapisujte do IS ESF 2014+ průběžně tak, aby v rámci předkládaných Zpráv o realizaci byly do výpočtu indikátoru 60000 zahrnuty všechny osoby, které nejpozději ke konci sledovaného období překročily limit pro bagatelní podporu a splnily tedy podmínky pro vykazování v indikátoru. </a:t>
            </a:r>
          </a:p>
          <a:p>
            <a:r>
              <a:rPr lang="cs-CZ" sz="1200" kern="1200" dirty="0">
                <a:solidFill>
                  <a:schemeClr val="tx1"/>
                </a:solidFill>
                <a:effectLst/>
                <a:latin typeface="+mn-lt"/>
                <a:ea typeface="+mn-ea"/>
                <a:cs typeface="+mn-cs"/>
              </a:rPr>
              <a:t>Údaje z Monitorovacího listu, případně obdobné dokumentace, zapište v systému IS ESF ke konkrétnímu projektu. Ke každému záznamu o podpoře účastníka doplňte datum OD a datum DO, přičemž do výpočtu indikátorů vstupují pouze ty podpory, které mají ke dni výpočtu datum DO ukončené (tj. starší nebo rovno datu výpočtu). S ohledem na dlouhodobý charakter poskytované podpory v projektech realizovaných v prioritní ose 2, zaznamenávejte u poskytovaných podpor datum Do jako datum konce monitorovacího období, a to i přesto, že podpora pokračuje po celé období realizace, nebo pokračuje do dalšího monitorovacího období. V tomto případě se nejedná o ukončení podpory, kdy účastník z projektu odchází, ale pouze o ucelený záznam podpory za dané monitorovací období. V dalším monitorovacím období pak stačí buď změnit v založeném záznamu původně zapsané datum ukončení monitorovacího období na nové a aktualizovat rozsah podpory, nebo vytvořit nový záznam (řádek) podpory na nové monitorovací období. </a:t>
            </a:r>
          </a:p>
          <a:p>
            <a:r>
              <a:rPr lang="cs-CZ" sz="1200" kern="1200" dirty="0">
                <a:solidFill>
                  <a:schemeClr val="tx1"/>
                </a:solidFill>
                <a:effectLst/>
                <a:latin typeface="+mn-lt"/>
                <a:ea typeface="+mn-ea"/>
                <a:cs typeface="+mn-cs"/>
              </a:rPr>
              <a:t>Rádi bychom Vás upozornili také na možnost hromadného importu údajů o podporách ze souboru CSV (blíže viz Pokyny pro evidenci podpory poskytnuté účastníkům projektů). Ze souboru je možné naimportovat k podpořeným osobám hromadně záznamy o všech podporách poskytnutých za dané období. Pokud se rozhodnete využít tuto možnost, vytvořte pro každé další sledované období (tj. zatím nenaimportovány v systému), vždy nový soubor, ve kterém budou nové záznamy o podporách, kdy datum OD a rozsah podpory bude navazovat na předchozí (již importovaný) záznam o podpoře.</a:t>
            </a:r>
          </a:p>
          <a:p>
            <a:r>
              <a:rPr lang="cs-CZ" sz="1200" kern="1200" dirty="0">
                <a:solidFill>
                  <a:schemeClr val="tx1"/>
                </a:solidFill>
                <a:effectLst/>
                <a:latin typeface="+mn-lt"/>
                <a:ea typeface="+mn-ea"/>
                <a:cs typeface="+mn-cs"/>
              </a:rPr>
              <a:t> </a:t>
            </a:r>
          </a:p>
          <a:p>
            <a:r>
              <a:rPr lang="cs-CZ" sz="1200" b="1" kern="1200" dirty="0">
                <a:solidFill>
                  <a:schemeClr val="tx1"/>
                </a:solidFill>
                <a:effectLst/>
                <a:latin typeface="+mn-lt"/>
                <a:ea typeface="+mn-ea"/>
                <a:cs typeface="+mn-cs"/>
              </a:rPr>
              <a:t>6 70 01 – Kapacita podpořených služeb </a:t>
            </a:r>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Indikátor vykazuje maximální počet osob (u pobytových služeb počet lůžek), který daný pracovník (pracovníci) v projektu jsou schopni v daném okamžiku obsloužit. Ze všech aktivit a činností v projektu do indikátoru vstupuje maximální kapacita. V případě, kdy je v projektu realizována aktivita skupinové i individuální povahy, je do hodnoty indikátoru v projektu nutné zadat údaje ze skupinové aktivity, tedy uvést maximální možnou kapacitu této aktivity jako kapacitu podpořených služeb v projektu.  </a:t>
            </a:r>
          </a:p>
          <a:p>
            <a:r>
              <a:rPr lang="cs-CZ" sz="1200" kern="1200" dirty="0">
                <a:solidFill>
                  <a:schemeClr val="tx1"/>
                </a:solidFill>
                <a:effectLst/>
                <a:latin typeface="+mn-lt"/>
                <a:ea typeface="+mn-ea"/>
                <a:cs typeface="+mn-cs"/>
              </a:rPr>
              <a:t>Indikátor se vyplňuje vždy při první Zprávě o realizaci a je po celou dobu projektu již zpravidla neměnný. V následujících Zprávách o realizaci indikátor vykazujte pouze v případě, že by maximální možná kapacita služby vzrostla. </a:t>
            </a:r>
          </a:p>
          <a:p>
            <a:r>
              <a:rPr lang="cs-CZ" sz="1200" kern="1200" dirty="0">
                <a:solidFill>
                  <a:schemeClr val="tx1"/>
                </a:solidFill>
                <a:effectLst/>
                <a:latin typeface="+mn-lt"/>
                <a:ea typeface="+mn-ea"/>
                <a:cs typeface="+mn-cs"/>
              </a:rPr>
              <a:t>V případě dotazů týkajících se k vykazování indikátorů ve Zprávě o realizaci kontaktujte vždy svého příslušného projektového manažera. </a:t>
            </a:r>
          </a:p>
          <a:p>
            <a:r>
              <a:rPr lang="cs-CZ" sz="1200" kern="1200" dirty="0">
                <a:solidFill>
                  <a:schemeClr val="tx1"/>
                </a:solidFill>
                <a:effectLst/>
                <a:latin typeface="+mn-lt"/>
                <a:ea typeface="+mn-ea"/>
                <a:cs typeface="+mn-cs"/>
              </a:rPr>
              <a:t>V případě dotazů týkajících se práce v aplikaci IS ESF 2014+ a případných technických problémů, pokládejte dotazy na online podporu v klubu ve fóru „</a:t>
            </a:r>
            <a:r>
              <a:rPr lang="cs-CZ" sz="1200" u="sng" kern="1200" dirty="0">
                <a:solidFill>
                  <a:schemeClr val="tx1"/>
                </a:solidFill>
                <a:effectLst/>
                <a:latin typeface="+mn-lt"/>
                <a:ea typeface="+mn-ea"/>
                <a:cs typeface="+mn-cs"/>
                <a:hlinkClick r:id="rId3"/>
              </a:rPr>
              <a:t>TECHNICKÁ PODPORA uživatelům PORTÁLU esfcr.cz a portálových aplikací</a:t>
            </a:r>
            <a:r>
              <a:rPr lang="cs-CZ" sz="1200" kern="1200" dirty="0">
                <a:solidFill>
                  <a:schemeClr val="tx1"/>
                </a:solidFill>
                <a:effectLst/>
                <a:latin typeface="+mn-lt"/>
                <a:ea typeface="+mn-ea"/>
                <a:cs typeface="+mn-cs"/>
              </a:rPr>
              <a:t>“.  </a:t>
            </a:r>
          </a:p>
          <a:p>
            <a:endParaRPr lang="cs-CZ" sz="1200"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Více informací je v Informaci ŘO</a:t>
            </a:r>
            <a:r>
              <a:rPr lang="cs-CZ" sz="1200" kern="1200" baseline="0" dirty="0">
                <a:solidFill>
                  <a:schemeClr val="tx1"/>
                </a:solidFill>
                <a:effectLst/>
                <a:latin typeface="+mn-lt"/>
                <a:ea typeface="+mn-ea"/>
                <a:cs typeface="+mn-cs"/>
              </a:rPr>
              <a:t> OPZ pro MAS č. 12</a:t>
            </a:r>
            <a:endParaRPr lang="cs-CZ" sz="1200" kern="1200" dirty="0">
              <a:solidFill>
                <a:schemeClr val="tx1"/>
              </a:solidFill>
              <a:effectLst/>
              <a:latin typeface="+mn-lt"/>
              <a:ea typeface="+mn-ea"/>
              <a:cs typeface="+mn-cs"/>
            </a:endParaRPr>
          </a:p>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77</a:t>
            </a:fld>
            <a:endParaRPr lang="cs-CZ" dirty="0"/>
          </a:p>
        </p:txBody>
      </p:sp>
    </p:spTree>
    <p:extLst>
      <p:ext uri="{BB962C8B-B14F-4D97-AF65-F5344CB8AC3E}">
        <p14:creationId xmlns:p14="http://schemas.microsoft.com/office/powerpoint/2010/main" val="323235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a:solidFill>
                  <a:schemeClr val="tx1"/>
                </a:solidFill>
                <a:effectLst/>
                <a:latin typeface="+mn-lt"/>
                <a:ea typeface="+mn-ea"/>
                <a:cs typeface="+mn-cs"/>
              </a:rPr>
              <a:t>Obecně platí, že žádost o podporu bude hodnocena podle kvality jejího obsahu, nikoli podle počtu stránek. Ve všech částech formuláře žádosti o podporu je vhodnější uvádět jasné a stručné informace, uvádět konkrétní údaje a nikoliv všeobecné fráze.</a:t>
            </a:r>
            <a:endParaRPr lang="cs-CZ" sz="1050" kern="1200" dirty="0">
              <a:solidFill>
                <a:schemeClr val="tx1"/>
              </a:solidFill>
              <a:effectLst/>
              <a:latin typeface="+mn-lt"/>
              <a:ea typeface="+mn-ea"/>
              <a:cs typeface="+mn-cs"/>
            </a:endParaRPr>
          </a:p>
          <a:p>
            <a:pPr hangingPunct="0"/>
            <a:endParaRPr lang="cs-CZ" sz="120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Při vytváření a následném ověření vnitřní logiky projektu a sladění jeho jednotlivých částí jsou používány různé projektové techniky. Nejčastější je logický rámec.</a:t>
            </a:r>
          </a:p>
          <a:p>
            <a:pPr hangingPunct="0"/>
            <a:r>
              <a:rPr lang="cs-CZ" sz="1200" kern="1200" dirty="0">
                <a:solidFill>
                  <a:schemeClr val="tx1"/>
                </a:solidFill>
                <a:effectLst/>
                <a:latin typeface="+mn-lt"/>
                <a:ea typeface="+mn-ea"/>
                <a:cs typeface="+mn-cs"/>
              </a:rPr>
              <a:t>Je to postup, s jehož pomocí jsme schopni stručně, přehledně a srozumitelně popsat projekt na jednom listu A4. </a:t>
            </a:r>
          </a:p>
          <a:p>
            <a:r>
              <a:rPr lang="cs-CZ" sz="1200" kern="1200" dirty="0">
                <a:solidFill>
                  <a:schemeClr val="tx1"/>
                </a:solidFill>
                <a:effectLst/>
                <a:latin typeface="+mn-lt"/>
                <a:ea typeface="+mn-ea"/>
                <a:cs typeface="+mn-cs"/>
              </a:rPr>
              <a:t>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a:t>
            </a:fld>
            <a:endParaRPr lang="cs-CZ"/>
          </a:p>
        </p:txBody>
      </p:sp>
    </p:spTree>
    <p:extLst>
      <p:ext uri="{BB962C8B-B14F-4D97-AF65-F5344CB8AC3E}">
        <p14:creationId xmlns:p14="http://schemas.microsoft.com/office/powerpoint/2010/main" val="292903728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b="1"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78</a:t>
            </a:fld>
            <a:endParaRPr lang="cs-CZ" dirty="0"/>
          </a:p>
        </p:txBody>
      </p:sp>
    </p:spTree>
    <p:extLst>
      <p:ext uri="{BB962C8B-B14F-4D97-AF65-F5344CB8AC3E}">
        <p14:creationId xmlns:p14="http://schemas.microsoft.com/office/powerpoint/2010/main" val="35152769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solidFill>
                  <a:srgbClr val="FF0000"/>
                </a:solidFill>
              </a:rPr>
              <a:t>Před</a:t>
            </a:r>
            <a:r>
              <a:rPr lang="cs-CZ" baseline="0" dirty="0">
                <a:solidFill>
                  <a:srgbClr val="FF0000"/>
                </a:solidFill>
              </a:rPr>
              <a:t> prezentací 86 je potřeba je uvést – prosím doplnit do pozn.</a:t>
            </a:r>
            <a:endParaRPr lang="cs-CZ" dirty="0">
              <a:solidFill>
                <a:srgbClr val="FF0000"/>
              </a:solidFill>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79</a:t>
            </a:fld>
            <a:endParaRPr lang="cs-CZ" dirty="0"/>
          </a:p>
        </p:txBody>
      </p:sp>
    </p:spTree>
    <p:extLst>
      <p:ext uri="{BB962C8B-B14F-4D97-AF65-F5344CB8AC3E}">
        <p14:creationId xmlns:p14="http://schemas.microsoft.com/office/powerpoint/2010/main" val="152021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9</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a:solidFill>
                  <a:schemeClr val="tx1"/>
                </a:solidFill>
                <a:latin typeface="+mn-lt"/>
                <a:ea typeface="+mn-ea"/>
                <a:cs typeface="+mn-cs"/>
              </a:rPr>
              <a:t>Nevyžaduje instalaci do PC</a:t>
            </a:r>
          </a:p>
          <a:p>
            <a:r>
              <a:rPr lang="cs-CZ" sz="1200" b="0" i="0" u="none" strike="noStrike" kern="1200" baseline="0" dirty="0">
                <a:solidFill>
                  <a:schemeClr val="tx1"/>
                </a:solidFill>
                <a:latin typeface="+mn-lt"/>
                <a:ea typeface="+mn-ea"/>
                <a:cs typeface="+mn-cs"/>
              </a:rPr>
              <a:t>Postupovat podle Pokynů k vyplnění Žádosti o podporu </a:t>
            </a:r>
          </a:p>
          <a:p>
            <a:r>
              <a:rPr lang="cs-CZ" sz="1200" b="0" i="0" u="none" strike="noStrike" kern="1200" baseline="0" dirty="0">
                <a:solidFill>
                  <a:schemeClr val="tx1"/>
                </a:solidFill>
                <a:latin typeface="+mn-lt"/>
                <a:ea typeface="+mn-ea"/>
                <a:cs typeface="+mn-cs"/>
              </a:rPr>
              <a:t>Prostřednictvím IS KP14+ se předkládají také Zprávy o realizaci projektu</a:t>
            </a:r>
          </a:p>
          <a:p>
            <a:r>
              <a:rPr lang="cs-CZ" sz="1200" b="0" i="0" u="none" strike="noStrike" kern="1200" baseline="0" dirty="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t>10</a:t>
            </a:fld>
            <a:endParaRPr lang="cs-CZ"/>
          </a:p>
        </p:txBody>
      </p:sp>
    </p:spTree>
    <p:extLst>
      <p:ext uri="{BB962C8B-B14F-4D97-AF65-F5344CB8AC3E}">
        <p14:creationId xmlns:p14="http://schemas.microsoft.com/office/powerpoint/2010/main" val="4280395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seu.mssf.cz/" TargetMode="External"/><Relationship Id="rId7" Type="http://schemas.openxmlformats.org/officeDocument/2006/relationships/hyperlink" Target="https://www.esfcr.cz/2-3-opz-komunitne-vedeny-mistni-rozvoj"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psv.cz/ISPV.php"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opz</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80319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539552" y="1196752"/>
            <a:ext cx="8352928" cy="5184576"/>
          </a:xfrm>
          <a:ln>
            <a:noFill/>
          </a:ln>
        </p:spPr>
        <p:txBody>
          <a:bodyPr/>
          <a:lstStyle/>
          <a:p>
            <a:pPr marL="0" indent="0">
              <a:buNone/>
            </a:pPr>
            <a:r>
              <a:rPr lang="cs-CZ" sz="1600" b="1" u="sng" dirty="0"/>
              <a:t>PORTÁL IS KP14+</a:t>
            </a:r>
          </a:p>
          <a:p>
            <a:pPr>
              <a:lnSpc>
                <a:spcPct val="100000"/>
              </a:lnSpc>
              <a:spcBef>
                <a:spcPts val="0"/>
              </a:spcBef>
              <a:spcAft>
                <a:spcPts val="0"/>
              </a:spcAft>
            </a:pPr>
            <a:r>
              <a:rPr lang="cs-CZ" sz="1400" b="1" dirty="0"/>
              <a:t>Produkční </a:t>
            </a:r>
            <a:r>
              <a:rPr lang="cs-CZ" sz="1400" dirty="0"/>
              <a:t>(ostré) </a:t>
            </a:r>
            <a:r>
              <a:rPr lang="cs-CZ" sz="1400" b="1" dirty="0"/>
              <a:t>prostředí </a:t>
            </a:r>
            <a:r>
              <a:rPr lang="cs-CZ" sz="1400" dirty="0"/>
              <a:t>(slouží pro realizaci OP, zadávají se pouze ostrá data)</a:t>
            </a:r>
          </a:p>
          <a:p>
            <a:pPr lvl="1">
              <a:spcBef>
                <a:spcPts val="0"/>
              </a:spcBef>
              <a:spcAft>
                <a:spcPts val="0"/>
              </a:spcAft>
            </a:pPr>
            <a:r>
              <a:rPr lang="cs-CZ" sz="1400" b="1" u="sng" dirty="0">
                <a:solidFill>
                  <a:schemeClr val="tx1">
                    <a:lumMod val="60000"/>
                    <a:lumOff val="40000"/>
                  </a:schemeClr>
                </a:solidFill>
                <a:hlinkClick r:id="rId3"/>
              </a:rPr>
              <a:t>https://mseu.mssf.cz</a:t>
            </a:r>
            <a:r>
              <a:rPr lang="cs-CZ" sz="1400" b="1" u="sng" dirty="0">
                <a:solidFill>
                  <a:schemeClr val="tx1">
                    <a:lumMod val="60000"/>
                    <a:lumOff val="40000"/>
                  </a:schemeClr>
                </a:solidFill>
              </a:rPr>
              <a:t>  </a:t>
            </a:r>
            <a:endParaRPr lang="cs-CZ" sz="1400" b="1" u="sng" dirty="0"/>
          </a:p>
          <a:p>
            <a:pPr>
              <a:spcBef>
                <a:spcPts val="0"/>
              </a:spcBef>
              <a:spcAft>
                <a:spcPts val="0"/>
              </a:spcAft>
            </a:pPr>
            <a:r>
              <a:rPr lang="cs-CZ" sz="1400" b="1" dirty="0"/>
              <a:t>Technická podpora IS KP14+ </a:t>
            </a:r>
            <a:r>
              <a:rPr lang="cs-CZ" sz="1400" dirty="0"/>
              <a:t>v rámci OPZ </a:t>
            </a:r>
          </a:p>
          <a:p>
            <a:pPr lvl="1">
              <a:spcBef>
                <a:spcPts val="0"/>
              </a:spcBef>
              <a:spcAft>
                <a:spcPts val="600"/>
              </a:spcAft>
            </a:pPr>
            <a:r>
              <a:rPr lang="cs-CZ" sz="1400" b="1" u="sng" dirty="0">
                <a:hlinkClick r:id="rId4"/>
              </a:rPr>
              <a:t>iskp@mpsv.cz</a:t>
            </a:r>
            <a:endParaRPr lang="cs-CZ" sz="1400" b="1" u="sng" dirty="0"/>
          </a:p>
          <a:p>
            <a:pPr lvl="1">
              <a:lnSpc>
                <a:spcPct val="100000"/>
              </a:lnSpc>
              <a:spcBef>
                <a:spcPts val="0"/>
              </a:spcBef>
              <a:spcAft>
                <a:spcPts val="600"/>
              </a:spcAft>
            </a:pPr>
            <a:r>
              <a:rPr lang="cs-CZ" sz="1400" b="1" u="sng" dirty="0"/>
              <a:t>Provozní doba:</a:t>
            </a:r>
            <a:r>
              <a:rPr lang="cs-CZ" sz="1400" b="1" dirty="0"/>
              <a:t> </a:t>
            </a:r>
            <a:r>
              <a:rPr lang="cs-CZ" sz="1200" dirty="0"/>
              <a:t>v pracovních dnech od 8:00 do 16:00 hod.</a:t>
            </a:r>
            <a:r>
              <a:rPr lang="cs-CZ" sz="1200" b="1" dirty="0"/>
              <a:t> </a:t>
            </a:r>
            <a:r>
              <a:rPr lang="cs-CZ" sz="1200" dirty="0"/>
              <a:t>Reakci na váš požadavek garantujeme do 4 hodin v rámci provozní doby technické podpory od obdržení požadavku. Dotazy zaslané mimo provozní dobu budou řešeny nejpozději následující pracovní den.</a:t>
            </a:r>
            <a:endParaRPr lang="cs-CZ" sz="1200" b="1" u="sng" dirty="0"/>
          </a:p>
          <a:p>
            <a:pPr marL="0" indent="0">
              <a:lnSpc>
                <a:spcPct val="100000"/>
              </a:lnSpc>
              <a:spcBef>
                <a:spcPts val="0"/>
              </a:spcBef>
              <a:buNone/>
            </a:pPr>
            <a:r>
              <a:rPr lang="cs-CZ" sz="1600" b="1" u="sng" cap="all" dirty="0"/>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a:t>PŘÍRUČKY OPZ</a:t>
            </a:r>
            <a:endParaRPr lang="cs-CZ" sz="1400" b="1" u="sng" dirty="0"/>
          </a:p>
          <a:p>
            <a:pPr lvl="1">
              <a:spcBef>
                <a:spcPts val="0"/>
              </a:spcBef>
              <a:spcAft>
                <a:spcPts val="600"/>
              </a:spcAft>
            </a:pPr>
            <a:r>
              <a:rPr lang="cs-CZ" sz="1400" b="1" u="sng" dirty="0">
                <a:solidFill>
                  <a:schemeClr val="tx1">
                    <a:lumMod val="60000"/>
                    <a:lumOff val="40000"/>
                  </a:schemeClr>
                </a:solidFill>
                <a:hlinkClick r:id="rId6"/>
              </a:rPr>
              <a:t>http://www.esfcr.cz/dokumenty-opz</a:t>
            </a:r>
            <a:r>
              <a:rPr lang="cs-CZ" sz="1400" b="1" dirty="0"/>
              <a:t> </a:t>
            </a:r>
          </a:p>
          <a:p>
            <a:pPr lvl="1">
              <a:spcBef>
                <a:spcPts val="0"/>
              </a:spcBef>
              <a:spcAft>
                <a:spcPts val="600"/>
              </a:spcAft>
            </a:pPr>
            <a:r>
              <a:rPr lang="cs-CZ" sz="1400" b="1" dirty="0"/>
              <a:t>Pokyny k vyplnění žádosti o podporu v IS KP14+ </a:t>
            </a:r>
            <a:r>
              <a:rPr lang="cs-CZ" sz="1400" dirty="0"/>
              <a:t>(v aktuálním vydání)</a:t>
            </a:r>
          </a:p>
          <a:p>
            <a:pPr marL="0" lvl="1" indent="0">
              <a:lnSpc>
                <a:spcPct val="100000"/>
              </a:lnSpc>
              <a:spcBef>
                <a:spcPts val="0"/>
              </a:spcBef>
              <a:spcAft>
                <a:spcPts val="600"/>
              </a:spcAft>
              <a:buSzPct val="100000"/>
              <a:buNone/>
            </a:pPr>
            <a:r>
              <a:rPr lang="cs-CZ" sz="1600" b="1" u="sng" dirty="0"/>
              <a:t>TEXTACE VÝZVY ŘO OPZ PRO MAS Č. 047</a:t>
            </a:r>
          </a:p>
          <a:p>
            <a:pPr lvl="1">
              <a:spcBef>
                <a:spcPts val="0"/>
              </a:spcBef>
              <a:spcAft>
                <a:spcPts val="600"/>
              </a:spcAft>
            </a:pPr>
            <a:r>
              <a:rPr lang="cs-CZ" sz="1400" b="1" u="sng" dirty="0">
                <a:hlinkClick r:id="rId7"/>
              </a:rPr>
              <a:t>https://www.esfcr.cz/2-3-opz-komunitne-vedeny-mistni-rozvoj</a:t>
            </a:r>
            <a:endParaRPr lang="cs-CZ" sz="1400" b="1" u="sng" dirty="0"/>
          </a:p>
          <a:p>
            <a:pPr marL="0" lvl="1" indent="0">
              <a:lnSpc>
                <a:spcPct val="100000"/>
              </a:lnSpc>
              <a:spcBef>
                <a:spcPts val="0"/>
              </a:spcBef>
              <a:spcAft>
                <a:spcPts val="600"/>
              </a:spcAft>
              <a:buSzPct val="100000"/>
              <a:buNone/>
            </a:pPr>
            <a:r>
              <a:rPr lang="cs-CZ" sz="1600" b="1" u="sng" dirty="0"/>
              <a:t>TEXTACE VÝZEV MAS</a:t>
            </a:r>
          </a:p>
          <a:p>
            <a:pPr lvl="1">
              <a:spcBef>
                <a:spcPts val="0"/>
              </a:spcBef>
              <a:spcAft>
                <a:spcPts val="600"/>
              </a:spcAft>
            </a:pPr>
            <a:r>
              <a:rPr lang="cs-CZ" sz="1400" b="1" u="sng" dirty="0"/>
              <a:t>https://www.esfcr.cz/vyzvy-mas-opz</a:t>
            </a:r>
          </a:p>
          <a:p>
            <a:pPr marL="414000" lvl="1" indent="0">
              <a:spcBef>
                <a:spcPts val="0"/>
              </a:spcBef>
              <a:spcAft>
                <a:spcPts val="600"/>
              </a:spcAft>
              <a:buNone/>
            </a:pPr>
            <a:endParaRPr lang="cs-CZ" sz="1400" dirty="0"/>
          </a:p>
          <a:p>
            <a:pPr marL="414000" lvl="1" indent="0">
              <a:lnSpc>
                <a:spcPct val="100000"/>
              </a:lnSpc>
              <a:spcBef>
                <a:spcPts val="0"/>
              </a:spcBef>
              <a:spcAft>
                <a:spcPts val="600"/>
              </a:spcAft>
              <a:buNone/>
            </a:pPr>
            <a:endParaRPr lang="cs-CZ" sz="1200" b="1" dirty="0"/>
          </a:p>
          <a:p>
            <a:pPr marL="0"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Tree>
    <p:extLst>
      <p:ext uri="{BB962C8B-B14F-4D97-AF65-F5344CB8AC3E}">
        <p14:creationId xmlns:p14="http://schemas.microsoft.com/office/powerpoint/2010/main" val="589345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Titulní obrazovka </a:t>
            </a:r>
            <a:r>
              <a:rPr lang="cs-CZ" dirty="0" err="1"/>
              <a:t>Is</a:t>
            </a:r>
            <a:r>
              <a:rPr lang="cs-CZ" dirty="0"/>
              <a:t> kp14+</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11</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endParaRPr lang="cs-CZ" sz="1800" b="1" dirty="0"/>
          </a:p>
          <a:p>
            <a:pPr marL="432000" lvl="1" indent="-432000">
              <a:lnSpc>
                <a:spcPts val="2100"/>
              </a:lnSpc>
              <a:spcBef>
                <a:spcPts val="0"/>
              </a:spcBef>
              <a:spcAft>
                <a:spcPts val="0"/>
              </a:spcAft>
              <a:buSzPct val="100000"/>
              <a:buFont typeface="Wingdings" panose="05000000000000000000" pitchFamily="2" charset="2"/>
              <a:buChar char=""/>
            </a:pPr>
            <a:r>
              <a:rPr lang="cs-CZ" sz="1800" b="1" dirty="0"/>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t>Evaluátor</a:t>
            </a:r>
          </a:p>
          <a:p>
            <a:pPr marL="0" lvl="1" indent="0">
              <a:lnSpc>
                <a:spcPts val="1400"/>
              </a:lnSpc>
              <a:spcBef>
                <a:spcPts val="0"/>
              </a:spcBef>
              <a:spcAft>
                <a:spcPts val="0"/>
              </a:spcAft>
              <a:buSzPct val="100000"/>
              <a:buNone/>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12</a:t>
            </a:fld>
            <a:endParaRPr lang="cs-CZ" dirty="0"/>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a:t>Nová žádost</a:t>
            </a:r>
          </a:p>
          <a:p>
            <a:pPr>
              <a:lnSpc>
                <a:spcPts val="2200"/>
              </a:lnSpc>
              <a:spcBef>
                <a:spcPts val="0"/>
              </a:spcBef>
              <a:spcAft>
                <a:spcPts val="0"/>
              </a:spcAft>
            </a:pPr>
            <a:r>
              <a:rPr lang="cs-CZ" sz="1400" dirty="0"/>
              <a:t>Seznam programů a výzev (uživatel vybere správný OP)</a:t>
            </a:r>
          </a:p>
          <a:p>
            <a:pPr>
              <a:lnSpc>
                <a:spcPts val="2200"/>
              </a:lnSpc>
              <a:spcBef>
                <a:spcPts val="0"/>
              </a:spcBef>
              <a:spcAft>
                <a:spcPts val="0"/>
              </a:spcAft>
            </a:pPr>
            <a:r>
              <a:rPr lang="cs-CZ" sz="1400" dirty="0"/>
              <a:t>Otevřené výzvy (uživatel vybere </a:t>
            </a:r>
            <a:r>
              <a:rPr lang="cs-CZ" sz="1400" b="1" dirty="0"/>
              <a:t>Výzvu pro MAS č. 03_16_047 </a:t>
            </a:r>
            <a:r>
              <a:rPr lang="cs-CZ" sz="1400" dirty="0"/>
              <a:t>a klikne na modrý odkaz </a:t>
            </a:r>
            <a:r>
              <a:rPr lang="cs-CZ" sz="1400" u="sng" dirty="0"/>
              <a:t>individuální projekt)</a:t>
            </a: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a:t>Výběr podvýzvy</a:t>
            </a:r>
          </a:p>
          <a:p>
            <a:pPr>
              <a:lnSpc>
                <a:spcPts val="2200"/>
              </a:lnSpc>
              <a:spcBef>
                <a:spcPts val="0"/>
              </a:spcBef>
              <a:spcAft>
                <a:spcPts val="0"/>
              </a:spcAft>
            </a:pPr>
            <a:endParaRPr lang="cs-CZ" sz="1800" dirty="0"/>
          </a:p>
          <a:p>
            <a:pPr marL="0" indent="0">
              <a:lnSpc>
                <a:spcPts val="2200"/>
              </a:lnSpc>
              <a:spcBef>
                <a:spcPts val="0"/>
              </a:spcBef>
              <a:spcAft>
                <a:spcPts val="0"/>
              </a:spcAft>
              <a:buNone/>
            </a:pPr>
            <a:endParaRPr lang="cs-CZ" sz="1800" dirty="0"/>
          </a:p>
          <a:p>
            <a:pPr>
              <a:lnSpc>
                <a:spcPts val="2200"/>
              </a:lnSpc>
              <a:spcBef>
                <a:spcPts val="0"/>
              </a:spcBef>
              <a:spcAft>
                <a:spcPts val="0"/>
              </a:spcAft>
            </a:pPr>
            <a:r>
              <a:rPr lang="cs-CZ" sz="1800" dirty="0"/>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Pravidla pro vyplňování žádosti</a:t>
            </a:r>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a:t>Uživatel </a:t>
            </a:r>
            <a:r>
              <a:rPr lang="cs-CZ" sz="1400" b="1" u="sng" dirty="0"/>
              <a:t>vyplňuje záložky postupně</a:t>
            </a:r>
            <a:r>
              <a:rPr lang="cs-CZ" sz="1400" dirty="0"/>
              <a:t> (!!!) podle navigačního menu v levé části obrazovky.</a:t>
            </a:r>
          </a:p>
          <a:p>
            <a:pPr algn="just">
              <a:lnSpc>
                <a:spcPct val="100000"/>
              </a:lnSpc>
            </a:pPr>
            <a:r>
              <a:rPr lang="cs-CZ" sz="1400" dirty="0"/>
              <a:t>Jednou vepsaná data se propisují do dalších záložek, či umožní zaktivnění některých neaktivních záložek.</a:t>
            </a:r>
          </a:p>
          <a:p>
            <a:pPr algn="just">
              <a:lnSpc>
                <a:spcPct val="100000"/>
              </a:lnSpc>
            </a:pPr>
            <a:r>
              <a:rPr lang="cs-CZ" sz="1400" b="1" dirty="0"/>
              <a:t>UKLÁDAT!!! </a:t>
            </a:r>
            <a:r>
              <a:rPr lang="cs-CZ" sz="1400" dirty="0"/>
              <a:t>každou vyplněnou záložku, či delší textové pole před jeho opuštěním uložte.</a:t>
            </a:r>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a:t>Pravidlo:</a:t>
            </a:r>
          </a:p>
          <a:p>
            <a:pPr lvl="1">
              <a:lnSpc>
                <a:spcPct val="100000"/>
              </a:lnSpc>
              <a:spcBef>
                <a:spcPts val="0"/>
              </a:spcBef>
              <a:spcAft>
                <a:spcPts val="0"/>
              </a:spcAft>
            </a:pPr>
            <a:r>
              <a:rPr lang="cs-CZ" sz="1400" b="1" dirty="0"/>
              <a:t>Žlutě</a:t>
            </a:r>
            <a:r>
              <a:rPr lang="cs-CZ" sz="1400" dirty="0"/>
              <a:t> podbarvená pole = </a:t>
            </a:r>
            <a:r>
              <a:rPr lang="cs-CZ" sz="1400" b="1" dirty="0"/>
              <a:t>povinná</a:t>
            </a:r>
          </a:p>
          <a:p>
            <a:pPr lvl="1">
              <a:lnSpc>
                <a:spcPct val="100000"/>
              </a:lnSpc>
              <a:spcBef>
                <a:spcPts val="0"/>
              </a:spcBef>
              <a:spcAft>
                <a:spcPts val="0"/>
              </a:spcAft>
            </a:pPr>
            <a:r>
              <a:rPr lang="cs-CZ" sz="1400" b="1" dirty="0"/>
              <a:t>Šedivě</a:t>
            </a:r>
            <a:r>
              <a:rPr lang="cs-CZ" sz="1400" dirty="0"/>
              <a:t> podbarvená pole = </a:t>
            </a:r>
            <a:r>
              <a:rPr lang="cs-CZ" sz="1400" b="1" dirty="0"/>
              <a:t>volitelná</a:t>
            </a:r>
          </a:p>
          <a:p>
            <a:pPr lvl="1">
              <a:lnSpc>
                <a:spcPct val="100000"/>
              </a:lnSpc>
              <a:spcBef>
                <a:spcPts val="0"/>
              </a:spcBef>
              <a:spcAft>
                <a:spcPts val="0"/>
              </a:spcAft>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15</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t>Pomocí šipek možno seznam </a:t>
            </a:r>
            <a:br>
              <a:rPr lang="cs-CZ" sz="1400" b="0" dirty="0"/>
            </a:br>
            <a:r>
              <a:rPr lang="cs-CZ" sz="1400" b="0" dirty="0"/>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t>Nebo nejsou podle zadaných dat povinná </a:t>
            </a:r>
          </a:p>
        </p:txBody>
      </p:sp>
      <p:pic>
        <p:nvPicPr>
          <p:cNvPr id="2051" name="Picture 3" descr="C:\Users\michaela.sedlackova\Desktop\datová oblast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t>Možnosti vyplnění jednotlivých polí na záložkách</a:t>
            </a:r>
          </a:p>
          <a:p>
            <a:pPr lvl="1">
              <a:lnSpc>
                <a:spcPct val="100000"/>
              </a:lnSpc>
              <a:spcBef>
                <a:spcPts val="600"/>
              </a:spcBef>
            </a:pPr>
            <a:r>
              <a:rPr lang="cs-CZ" sz="1400" dirty="0"/>
              <a:t>Text, číslo, datum</a:t>
            </a:r>
          </a:p>
          <a:p>
            <a:pPr lvl="1">
              <a:lnSpc>
                <a:spcPct val="100000"/>
              </a:lnSpc>
              <a:spcBef>
                <a:spcPts val="0"/>
              </a:spcBef>
            </a:pPr>
            <a:r>
              <a:rPr lang="cs-CZ" sz="1400" dirty="0"/>
              <a:t>Výběr s rozbalovacího seznamu, kalendáře</a:t>
            </a:r>
          </a:p>
          <a:p>
            <a:pPr lvl="1">
              <a:lnSpc>
                <a:spcPct val="100000"/>
              </a:lnSpc>
              <a:spcBef>
                <a:spcPts val="0"/>
              </a:spcBef>
            </a:pPr>
            <a:r>
              <a:rPr lang="cs-CZ" sz="1400" dirty="0" err="1"/>
              <a:t>Checkboxy</a:t>
            </a:r>
            <a:endParaRPr lang="cs-CZ" sz="1400" dirty="0"/>
          </a:p>
          <a:p>
            <a:pPr lvl="1">
              <a:lnSpc>
                <a:spcPct val="100000"/>
              </a:lnSpc>
              <a:spcBef>
                <a:spcPts val="0"/>
              </a:spcBef>
            </a:pPr>
            <a:r>
              <a:rPr lang="cs-CZ" sz="1400" dirty="0"/>
              <a:t>Výběr ze seznamu </a:t>
            </a:r>
            <a:br>
              <a:rPr lang="cs-CZ" sz="1400" dirty="0"/>
            </a:br>
            <a:r>
              <a:rPr lang="cs-CZ" sz="1400" dirty="0"/>
              <a:t>a přesunutí </a:t>
            </a:r>
          </a:p>
          <a:p>
            <a:pPr lvl="1">
              <a:lnSpc>
                <a:spcPct val="100000"/>
              </a:lnSpc>
              <a:spcBef>
                <a:spcPts val="0"/>
              </a:spcBef>
            </a:pPr>
            <a:r>
              <a:rPr lang="cs-CZ" sz="1400" dirty="0"/>
              <a:t>Nový záznam</a:t>
            </a:r>
          </a:p>
        </p:txBody>
      </p:sp>
    </p:spTree>
    <p:extLst>
      <p:ext uri="{BB962C8B-B14F-4D97-AF65-F5344CB8AC3E}">
        <p14:creationId xmlns:p14="http://schemas.microsoft.com/office/powerpoint/2010/main" val="1384351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vyplňovaných záložek – IDENTIFIKACE OPERACE</a:t>
            </a:r>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a:t>Žadatel vyplňuje žlutá povinná pole.</a:t>
            </a:r>
          </a:p>
          <a:p>
            <a:pPr>
              <a:lnSpc>
                <a:spcPct val="100000"/>
              </a:lnSpc>
              <a:spcBef>
                <a:spcPts val="0"/>
              </a:spcBef>
              <a:spcAft>
                <a:spcPts val="300"/>
              </a:spcAft>
            </a:pPr>
            <a:r>
              <a:rPr lang="cs-CZ" sz="1600" dirty="0"/>
              <a:t>Výběr z rozbalovacího seznamu.</a:t>
            </a:r>
          </a:p>
          <a:p>
            <a:pPr>
              <a:lnSpc>
                <a:spcPct val="100000"/>
              </a:lnSpc>
              <a:spcBef>
                <a:spcPts val="0"/>
              </a:spcBef>
              <a:spcAft>
                <a:spcPts val="300"/>
              </a:spcAft>
            </a:pPr>
            <a:r>
              <a:rPr lang="cs-CZ" sz="1600" dirty="0"/>
              <a:t>Po vyplnění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16</a:t>
            </a:fld>
            <a:endParaRPr lang="cs-CZ"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a:t>POZOR na defaultní nastavení Typu podání – </a:t>
            </a:r>
            <a:r>
              <a:rPr lang="cs-CZ" sz="1400" b="1" dirty="0"/>
              <a:t>Automatické</a:t>
            </a:r>
            <a:r>
              <a:rPr lang="cs-CZ" sz="1400" dirty="0"/>
              <a:t>. Při změně na </a:t>
            </a:r>
            <a:r>
              <a:rPr lang="cs-CZ" sz="1400" b="1" dirty="0"/>
              <a:t>Ruční</a:t>
            </a:r>
            <a:r>
              <a:rPr lang="cs-CZ" sz="1400" dirty="0"/>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17</a:t>
            </a:fld>
            <a:endParaRPr lang="cs-CZ"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t>Žádost založenou </a:t>
            </a:r>
            <a:br>
              <a:rPr lang="cs-CZ" sz="2000" dirty="0"/>
            </a:br>
            <a:r>
              <a:rPr lang="cs-CZ" sz="2000" dirty="0"/>
              <a:t>v nesprávné výzvě, není možné zkopírovat do výzvy jiné. </a:t>
            </a:r>
          </a:p>
          <a:p>
            <a:pPr>
              <a:lnSpc>
                <a:spcPct val="100000"/>
              </a:lnSpc>
              <a:spcBef>
                <a:spcPts val="0"/>
              </a:spcBef>
              <a:spcAft>
                <a:spcPts val="0"/>
              </a:spcAft>
            </a:pPr>
            <a:endParaRPr lang="cs-CZ" sz="2000" dirty="0"/>
          </a:p>
          <a:p>
            <a:pPr>
              <a:lnSpc>
                <a:spcPct val="100000"/>
              </a:lnSpc>
              <a:spcBef>
                <a:spcPts val="0"/>
              </a:spcBef>
              <a:spcAft>
                <a:spcPts val="0"/>
              </a:spcAft>
            </a:pPr>
            <a:r>
              <a:rPr lang="cs-CZ" sz="2000" dirty="0"/>
              <a:t>Kopii žádosti lze vytvářet </a:t>
            </a:r>
            <a:r>
              <a:rPr lang="cs-CZ" sz="2000" u="sng" dirty="0"/>
              <a:t>pouze</a:t>
            </a:r>
            <a:r>
              <a:rPr lang="cs-CZ" sz="2000" dirty="0"/>
              <a:t> v rámci jedné výzvy.</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cíle</a:t>
            </a:r>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a:t>Záložka je vyplněna automaticky dle nastavení výzvy, data nelze editovat.</a:t>
            </a:r>
          </a:p>
          <a:p>
            <a:pPr>
              <a:lnSpc>
                <a:spcPct val="100000"/>
              </a:lnSpc>
              <a:spcBef>
                <a:spcPts val="0"/>
              </a:spcBef>
              <a:spcAft>
                <a:spcPts val="0"/>
              </a:spcAft>
            </a:pPr>
            <a:r>
              <a:rPr lang="cs-CZ" sz="2000" dirty="0"/>
              <a:t>Automatický rozpad na méně a více rozvinuté regiony (% nastavené dle příslušné výzvy).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4099" name="Picture 3" descr="C:\Users\michaela.sedlackova\Desktop\Specifické cí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projektu</a:t>
            </a:r>
          </a:p>
        </p:txBody>
      </p:sp>
      <p:sp>
        <p:nvSpPr>
          <p:cNvPr id="4" name="Zástupný symbol pro obsah 3"/>
          <p:cNvSpPr>
            <a:spLocks noGrp="1"/>
          </p:cNvSpPr>
          <p:nvPr>
            <p:ph idx="10"/>
          </p:nvPr>
        </p:nvSpPr>
        <p:spPr>
          <a:xfrm>
            <a:off x="5436096" y="1529408"/>
            <a:ext cx="3456384" cy="5067944"/>
          </a:xfrm>
        </p:spPr>
        <p:txBody>
          <a:bodyPr/>
          <a:lstStyle/>
          <a:p>
            <a:pPr>
              <a:lnSpc>
                <a:spcPct val="100000"/>
              </a:lnSpc>
            </a:pPr>
            <a:r>
              <a:rPr lang="cs-CZ" sz="1600" b="1" dirty="0"/>
              <a:t>Jaký problém projekt řeší? </a:t>
            </a:r>
          </a:p>
          <a:p>
            <a:pPr>
              <a:lnSpc>
                <a:spcPct val="100000"/>
              </a:lnSpc>
            </a:pPr>
            <a:r>
              <a:rPr lang="cs-CZ" sz="1600" b="1" dirty="0"/>
              <a:t>Jaké jsou příčiny problému?</a:t>
            </a:r>
            <a:r>
              <a:rPr lang="cs-CZ" sz="1600" dirty="0"/>
              <a:t> </a:t>
            </a:r>
          </a:p>
          <a:p>
            <a:pPr>
              <a:lnSpc>
                <a:spcPct val="100000"/>
              </a:lnSpc>
            </a:pPr>
            <a:r>
              <a:rPr lang="cs-CZ" sz="1600" b="1" dirty="0"/>
              <a:t>Co je cílem projektu? </a:t>
            </a:r>
          </a:p>
          <a:p>
            <a:pPr>
              <a:lnSpc>
                <a:spcPct val="100000"/>
              </a:lnSpc>
            </a:pPr>
            <a:r>
              <a:rPr lang="cs-CZ" sz="1600" b="1" dirty="0"/>
              <a:t>Jaká/é změna/y je/jsou v důsledku projektu očekávána/y? </a:t>
            </a:r>
          </a:p>
          <a:p>
            <a:pPr>
              <a:lnSpc>
                <a:spcPct val="100000"/>
              </a:lnSpc>
            </a:pPr>
            <a:r>
              <a:rPr lang="cs-CZ" sz="1600" b="1" dirty="0"/>
              <a:t>Jaké aktivity v projektu budou realizovány?  </a:t>
            </a:r>
          </a:p>
          <a:p>
            <a:pPr>
              <a:lnSpc>
                <a:spcPct val="100000"/>
              </a:lnSpc>
            </a:pPr>
            <a:r>
              <a:rPr lang="cs-CZ" sz="1600" b="1" dirty="0"/>
              <a:t>Popis realizačního týmu projektu.</a:t>
            </a:r>
          </a:p>
          <a:p>
            <a:pPr>
              <a:lnSpc>
                <a:spcPct val="100000"/>
              </a:lnSpc>
            </a:pPr>
            <a:r>
              <a:rPr lang="cs-CZ" sz="1600" b="1" dirty="0"/>
              <a:t>Jak bude zajištěno šíření výstupů projektu? </a:t>
            </a:r>
          </a:p>
          <a:p>
            <a:pPr>
              <a:lnSpc>
                <a:spcPct val="100000"/>
              </a:lnSpc>
            </a:pPr>
            <a:r>
              <a:rPr lang="cs-CZ" sz="1600" b="1" dirty="0"/>
              <a:t>V čem je navržené řešení inovativní? </a:t>
            </a:r>
          </a:p>
          <a:p>
            <a:pPr>
              <a:lnSpc>
                <a:spcPct val="100000"/>
              </a:lnSpc>
            </a:pPr>
            <a:r>
              <a:rPr lang="cs-CZ" sz="1600" b="1" dirty="0"/>
              <a:t>Jaká existují rizika projektu? </a:t>
            </a:r>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b="1" dirty="0"/>
          </a:p>
          <a:p>
            <a:pPr>
              <a:lnSpc>
                <a:spcPct val="100000"/>
              </a:lnSpc>
            </a:pPr>
            <a:endParaRPr lang="cs-CZ" sz="16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pic>
        <p:nvPicPr>
          <p:cNvPr id="1026" name="Picture 2" descr="C:\Users\michaela.sedlackova\Desktop\Popis projektu.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196752"/>
            <a:ext cx="5295417" cy="5552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t>PROJEKTOVÝ ZÁMĚR</a:t>
            </a:r>
          </a:p>
          <a:p>
            <a:pPr marL="900000" indent="-342900" hangingPunct="0">
              <a:lnSpc>
                <a:spcPct val="100000"/>
              </a:lnSpc>
              <a:buFont typeface="+mj-lt"/>
              <a:buAutoNum type="arabicPeriod"/>
            </a:pPr>
            <a:r>
              <a:rPr lang="cs-CZ" sz="1600" b="1" cap="all" dirty="0"/>
              <a:t>Co chceme a můžeme změnit? </a:t>
            </a:r>
          </a:p>
          <a:p>
            <a:pPr marL="900000" indent="-342900" hangingPunct="0">
              <a:lnSpc>
                <a:spcPct val="100000"/>
              </a:lnSpc>
              <a:buFont typeface="+mj-lt"/>
              <a:buAutoNum type="arabicPeriod"/>
            </a:pPr>
            <a:r>
              <a:rPr lang="cs-CZ" sz="1600" b="1" cap="all" dirty="0"/>
              <a:t>Jak toho chceme dosáhnout?</a:t>
            </a:r>
          </a:p>
          <a:p>
            <a:pPr marL="900000" indent="-342900" hangingPunct="0">
              <a:lnSpc>
                <a:spcPct val="100000"/>
              </a:lnSpc>
              <a:spcAft>
                <a:spcPts val="1200"/>
              </a:spcAft>
              <a:buFont typeface="+mj-lt"/>
              <a:buAutoNum type="arabicPeriod"/>
            </a:pPr>
            <a:r>
              <a:rPr lang="cs-CZ" sz="1600" b="1" cap="all" dirty="0"/>
              <a:t>Jak ověříme, že jsme byli úspěšní?</a:t>
            </a:r>
          </a:p>
          <a:p>
            <a:pPr marL="0" indent="0">
              <a:buNone/>
            </a:pPr>
            <a:r>
              <a:rPr lang="cs-CZ" sz="1800" b="1" u="sng" cap="all" dirty="0"/>
              <a:t>1. Co chceme a můžeme změnit? </a:t>
            </a:r>
          </a:p>
          <a:p>
            <a:pPr lvl="1">
              <a:lnSpc>
                <a:spcPct val="100000"/>
              </a:lnSpc>
              <a:spcBef>
                <a:spcPts val="0"/>
              </a:spcBef>
            </a:pPr>
            <a:r>
              <a:rPr lang="cs-CZ" sz="1600" dirty="0"/>
              <a:t>Definování konkrétních problémů (</a:t>
            </a:r>
            <a:r>
              <a:rPr lang="cs-CZ" sz="1600" b="1" dirty="0"/>
              <a:t>identifikování potřeb</a:t>
            </a:r>
            <a:r>
              <a:rPr lang="cs-CZ" sz="1600" dirty="0"/>
              <a:t> </a:t>
            </a:r>
            <a:r>
              <a:rPr lang="cs-CZ" sz="1600" b="1" dirty="0"/>
              <a:t>cílové skupiny</a:t>
            </a:r>
            <a:r>
              <a:rPr lang="cs-CZ" sz="1600" dirty="0"/>
              <a:t>), </a:t>
            </a:r>
            <a:br>
              <a:rPr lang="cs-CZ" sz="1600" dirty="0"/>
            </a:br>
            <a:r>
              <a:rPr lang="cs-CZ" sz="1600" dirty="0"/>
              <a:t>které chceme a jsme schopni projektem změnit.</a:t>
            </a:r>
          </a:p>
          <a:p>
            <a:pPr marL="0" indent="0" hangingPunct="0">
              <a:lnSpc>
                <a:spcPct val="100000"/>
              </a:lnSpc>
              <a:buNone/>
            </a:pPr>
            <a:r>
              <a:rPr lang="cs-CZ" sz="1600" b="1" dirty="0"/>
              <a:t>Doporučení:</a:t>
            </a:r>
          </a:p>
          <a:p>
            <a:pPr lvl="0" algn="just" hangingPunct="0">
              <a:lnSpc>
                <a:spcPct val="100000"/>
              </a:lnSpc>
              <a:spcBef>
                <a:spcPts val="0"/>
              </a:spcBef>
              <a:spcAft>
                <a:spcPts val="0"/>
              </a:spcAft>
            </a:pPr>
            <a:r>
              <a:rPr lang="cs-CZ" sz="1600" dirty="0"/>
              <a:t>jedna z nejdůležitějších částí žádosti, neodbývejte ji,</a:t>
            </a:r>
          </a:p>
          <a:p>
            <a:pPr lvl="0" algn="just" hangingPunct="0">
              <a:lnSpc>
                <a:spcPct val="100000"/>
              </a:lnSpc>
              <a:spcBef>
                <a:spcPts val="0"/>
              </a:spcBef>
              <a:spcAft>
                <a:spcPts val="0"/>
              </a:spcAft>
            </a:pPr>
            <a:r>
              <a:rPr lang="cs-CZ" sz="1600" dirty="0"/>
              <a:t>nemudrujte, nefilosofujte, nebásněte, buďte konkrétní a exaktní: čísla, data,</a:t>
            </a:r>
          </a:p>
          <a:p>
            <a:pPr lvl="0" algn="just" hangingPunct="0">
              <a:lnSpc>
                <a:spcPct val="100000"/>
              </a:lnSpc>
              <a:spcBef>
                <a:spcPts val="0"/>
              </a:spcBef>
              <a:spcAft>
                <a:spcPts val="0"/>
              </a:spcAft>
            </a:pPr>
            <a:r>
              <a:rPr lang="cs-CZ" sz="1600" dirty="0"/>
              <a:t>soustřeďte se na ty potřeby, které korespondují s cíli a aktivitami projektu, </a:t>
            </a:r>
            <a:br>
              <a:rPr lang="cs-CZ" sz="1600" dirty="0"/>
            </a:br>
            <a:r>
              <a:rPr lang="cs-CZ" sz="1600" dirty="0"/>
              <a:t>a tuto vazbu prokažte,</a:t>
            </a:r>
          </a:p>
          <a:p>
            <a:pPr lvl="0" algn="just" hangingPunct="0">
              <a:lnSpc>
                <a:spcPct val="100000"/>
              </a:lnSpc>
              <a:spcBef>
                <a:spcPts val="0"/>
              </a:spcBef>
              <a:spcAft>
                <a:spcPts val="0"/>
              </a:spcAft>
            </a:pPr>
            <a:r>
              <a:rPr lang="cs-CZ" sz="1600" dirty="0"/>
              <a:t>držte se cílové skupiny/cílových skupin,</a:t>
            </a:r>
          </a:p>
          <a:p>
            <a:pPr lvl="0" algn="just" hangingPunct="0">
              <a:lnSpc>
                <a:spcPct val="100000"/>
              </a:lnSpc>
              <a:spcBef>
                <a:spcPts val="0"/>
              </a:spcBef>
              <a:spcAft>
                <a:spcPts val="0"/>
              </a:spcAft>
            </a:pPr>
            <a:r>
              <a:rPr lang="cs-CZ" sz="1600" dirty="0"/>
              <a:t>odvolejte se na analytické materiály, dejte je do přílohy,</a:t>
            </a:r>
          </a:p>
          <a:p>
            <a:pPr lvl="0" algn="just" hangingPunct="0">
              <a:lnSpc>
                <a:spcPct val="100000"/>
              </a:lnSpc>
              <a:spcBef>
                <a:spcPts val="0"/>
              </a:spcBef>
              <a:spcAft>
                <a:spcPts val="0"/>
              </a:spcAft>
            </a:pPr>
            <a:r>
              <a:rPr lang="cs-CZ" sz="1600" dirty="0"/>
              <a:t>odvolejte se na strategické dokumenty, dejte je do přílohy.</a:t>
            </a:r>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329503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4" name="Zástupný symbol pro obsah 3"/>
          <p:cNvSpPr>
            <a:spLocks noGrp="1"/>
          </p:cNvSpPr>
          <p:nvPr>
            <p:ph idx="10"/>
          </p:nvPr>
        </p:nvSpPr>
        <p:spPr>
          <a:xfrm>
            <a:off x="6300192" y="1332349"/>
            <a:ext cx="2808312" cy="5166186"/>
          </a:xfrm>
        </p:spPr>
        <p:txBody>
          <a:bodyPr/>
          <a:lstStyle/>
          <a:p>
            <a:pPr>
              <a:lnSpc>
                <a:spcPts val="2500"/>
              </a:lnSpc>
            </a:pPr>
            <a:r>
              <a:rPr lang="cs-CZ" sz="2000" dirty="0"/>
              <a:t>Indikátory aktuální pro danou výzvu se nabízí ze seznamu nebo ve výběru přes tlačítko Nový  záznam.</a:t>
            </a:r>
          </a:p>
          <a:p>
            <a:pPr>
              <a:lnSpc>
                <a:spcPts val="2500"/>
              </a:lnSpc>
            </a:pPr>
            <a:r>
              <a:rPr lang="cs-CZ" sz="2000" b="1" u="sng" dirty="0"/>
              <a:t>Povinná pole:</a:t>
            </a:r>
          </a:p>
          <a:p>
            <a:pPr lvl="1">
              <a:lnSpc>
                <a:spcPts val="2500"/>
              </a:lnSpc>
              <a:spcBef>
                <a:spcPts val="0"/>
              </a:spcBef>
              <a:spcAft>
                <a:spcPts val="0"/>
              </a:spcAft>
            </a:pPr>
            <a:r>
              <a:rPr lang="cs-CZ" sz="1700" dirty="0"/>
              <a:t>Cílová hodnota</a:t>
            </a:r>
          </a:p>
          <a:p>
            <a:pPr lvl="1">
              <a:lnSpc>
                <a:spcPts val="2500"/>
              </a:lnSpc>
              <a:spcBef>
                <a:spcPts val="0"/>
              </a:spcBef>
              <a:spcAft>
                <a:spcPts val="0"/>
              </a:spcAft>
            </a:pPr>
            <a:r>
              <a:rPr lang="cs-CZ" sz="1700" dirty="0"/>
              <a:t>Datum cílové hodnoty</a:t>
            </a:r>
          </a:p>
          <a:p>
            <a:pPr lvl="1">
              <a:lnSpc>
                <a:spcPts val="2500"/>
              </a:lnSpc>
              <a:spcBef>
                <a:spcPts val="0"/>
              </a:spcBef>
              <a:spcAft>
                <a:spcPts val="0"/>
              </a:spcAft>
            </a:pPr>
            <a:r>
              <a:rPr lang="cs-CZ" sz="1700" dirty="0"/>
              <a:t>Popis hodnoty </a:t>
            </a:r>
          </a:p>
          <a:p>
            <a:pPr lvl="1">
              <a:lnSpc>
                <a:spcPts val="2500"/>
              </a:lnSpc>
              <a:spcBef>
                <a:spcPts val="0"/>
              </a:spcBef>
              <a:spcAft>
                <a:spcPts val="0"/>
              </a:spcAft>
            </a:pPr>
            <a:r>
              <a:rPr lang="cs-CZ" sz="1700" dirty="0"/>
              <a:t>případně Výchozí hodnota</a:t>
            </a:r>
          </a:p>
          <a:p>
            <a:pPr>
              <a:lnSpc>
                <a:spcPts val="2500"/>
              </a:lnSpc>
            </a:pPr>
            <a:r>
              <a:rPr lang="cs-CZ" sz="2000" dirty="0"/>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179512" y="1457400"/>
            <a:ext cx="4032448" cy="5400600"/>
          </a:xfrm>
        </p:spPr>
        <p:txBody>
          <a:bodyPr/>
          <a:lstStyle/>
          <a:p>
            <a:r>
              <a:rPr lang="cs-CZ" sz="1600" b="1" u="sng" cap="all" dirty="0"/>
              <a:t>Indikátory povinné k naplnění</a:t>
            </a:r>
          </a:p>
          <a:p>
            <a:pPr lvl="1">
              <a:lnSpc>
                <a:spcPct val="100000"/>
              </a:lnSpc>
              <a:spcBef>
                <a:spcPts val="0"/>
              </a:spcBef>
            </a:pPr>
            <a:r>
              <a:rPr lang="cs-CZ" sz="1400" dirty="0"/>
              <a:t>Žadatel má povinnost </a:t>
            </a:r>
            <a:r>
              <a:rPr lang="cs-CZ" sz="1400" b="1" dirty="0"/>
              <a:t>stanovit nenulovou cílovou hodnotu</a:t>
            </a:r>
            <a:r>
              <a:rPr lang="cs-CZ" sz="1400" dirty="0"/>
              <a:t> pro všechny relevantní indikátory (jakožto závazek), minimálně buď pro indikátor 6 00 00 – Celkový počet účastníků nebo 6 70 01 – Kapacita podpořených služeb.</a:t>
            </a:r>
          </a:p>
          <a:p>
            <a:pPr lvl="1">
              <a:lnSpc>
                <a:spcPct val="100000"/>
              </a:lnSpc>
              <a:spcBef>
                <a:spcPts val="0"/>
              </a:spcBef>
            </a:pPr>
            <a:r>
              <a:rPr lang="cs-CZ" sz="1400" dirty="0"/>
              <a:t>Žadatel v žádosti uvede </a:t>
            </a:r>
            <a:r>
              <a:rPr lang="cs-CZ" sz="1400" b="1" dirty="0"/>
              <a:t>způsob stanovení cílové hodnoty</a:t>
            </a:r>
            <a:r>
              <a:rPr lang="cs-CZ" sz="1400" dirty="0"/>
              <a:t>, jak bude naplňování indikátoru sledovat a dokládat.  </a:t>
            </a:r>
          </a:p>
          <a:p>
            <a:pPr lvl="1">
              <a:lnSpc>
                <a:spcPct val="100000"/>
              </a:lnSpc>
              <a:spcBef>
                <a:spcPts val="0"/>
              </a:spcBef>
            </a:pPr>
            <a:r>
              <a:rPr lang="cs-CZ" sz="1400" dirty="0"/>
              <a:t>Při stanovení cílových hodnot </a:t>
            </a:r>
            <a:r>
              <a:rPr lang="cs-CZ" sz="1400" b="1" dirty="0"/>
              <a:t>žadatel vychází z plánovaných aktivit</a:t>
            </a:r>
            <a:r>
              <a:rPr lang="cs-CZ" sz="1400" dirty="0"/>
              <a:t>, </a:t>
            </a:r>
            <a:r>
              <a:rPr lang="cs-CZ" sz="1400" b="1" dirty="0"/>
              <a:t>zaměření projektu a jeho rozpočtu</a:t>
            </a:r>
            <a:r>
              <a:rPr lang="cs-CZ" sz="1400" dirty="0"/>
              <a:t>, nelze je libovolně měnit.</a:t>
            </a:r>
          </a:p>
          <a:p>
            <a:pPr lvl="1">
              <a:lnSpc>
                <a:spcPct val="100000"/>
              </a:lnSpc>
              <a:spcBef>
                <a:spcPts val="0"/>
              </a:spcBef>
            </a:pPr>
            <a:r>
              <a:rPr lang="cs-CZ" sz="1400" dirty="0"/>
              <a:t>Jsou součástí právního aktu, </a:t>
            </a:r>
            <a:r>
              <a:rPr lang="cs-CZ" sz="1400" b="1" dirty="0"/>
              <a:t>na jejich neplnění jsou navázány sankce</a:t>
            </a:r>
            <a:r>
              <a:rPr lang="cs-CZ" sz="1400" dirty="0"/>
              <a:t> (výše sankcí viz Obecná část pravidel pro žadatele a příjemce, kap. 18.1.1).</a:t>
            </a:r>
          </a:p>
          <a:p>
            <a:pPr lvl="1">
              <a:lnSpc>
                <a:spcPct val="100000"/>
              </a:lnSpc>
              <a:spcBef>
                <a:spcPts val="0"/>
              </a:spcBef>
            </a:pPr>
            <a:r>
              <a:rPr lang="cs-CZ" sz="1400" dirty="0"/>
              <a:t>Indikátor není 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Výchozí hodnota indikátorů povinných k naplnění – vždy 0.</a:t>
            </a:r>
          </a:p>
          <a:p>
            <a:endParaRPr lang="cs-CZ" sz="1600" b="1" u="sng" cap="all" dirty="0"/>
          </a:p>
        </p:txBody>
      </p:sp>
      <p:sp>
        <p:nvSpPr>
          <p:cNvPr id="4" name="Zástupný symbol pro obsah 3"/>
          <p:cNvSpPr>
            <a:spLocks noGrp="1"/>
          </p:cNvSpPr>
          <p:nvPr>
            <p:ph idx="10"/>
          </p:nvPr>
        </p:nvSpPr>
        <p:spPr>
          <a:xfrm>
            <a:off x="4355976" y="1412776"/>
            <a:ext cx="4680520" cy="5112568"/>
          </a:xfrm>
        </p:spPr>
        <p:txBody>
          <a:bodyPr/>
          <a:lstStyle/>
          <a:p>
            <a:r>
              <a:rPr lang="cs-CZ" sz="1600" b="1" u="sng" cap="all" dirty="0"/>
              <a:t>Indikátory povinné k vykazování</a:t>
            </a:r>
          </a:p>
          <a:p>
            <a:pPr lvl="1">
              <a:lnSpc>
                <a:spcPct val="100000"/>
              </a:lnSpc>
              <a:spcBef>
                <a:spcPts val="0"/>
              </a:spcBef>
            </a:pPr>
            <a:r>
              <a:rPr lang="cs-CZ" sz="1400" dirty="0"/>
              <a:t>Žadatel má povinnost </a:t>
            </a:r>
            <a:r>
              <a:rPr lang="cs-CZ" sz="1400" b="1" dirty="0"/>
              <a:t>sledovat dosažené cílové hodnoty</a:t>
            </a:r>
            <a:r>
              <a:rPr lang="cs-CZ" sz="1400" dirty="0"/>
              <a:t> u všech relevantních indikátorů.</a:t>
            </a:r>
          </a:p>
          <a:p>
            <a:pPr lvl="1">
              <a:lnSpc>
                <a:spcPct val="100000"/>
              </a:lnSpc>
              <a:spcBef>
                <a:spcPts val="0"/>
              </a:spcBef>
            </a:pPr>
            <a:r>
              <a:rPr lang="cs-CZ" sz="1400" dirty="0"/>
              <a:t>Na neplnění indikátorů povinných k vykazování </a:t>
            </a:r>
            <a:r>
              <a:rPr lang="cs-CZ" sz="1400" b="1" dirty="0"/>
              <a:t>nebude navázána sankce</a:t>
            </a:r>
            <a:r>
              <a:rPr lang="cs-CZ" sz="1400" dirty="0"/>
              <a:t> v právním aktu.</a:t>
            </a:r>
          </a:p>
          <a:p>
            <a:pPr lvl="1">
              <a:lnSpc>
                <a:spcPct val="100000"/>
              </a:lnSpc>
              <a:spcBef>
                <a:spcPts val="0"/>
              </a:spcBef>
            </a:pPr>
            <a:r>
              <a:rPr lang="cs-CZ" sz="1400" dirty="0"/>
              <a:t>Pokud je indikátor nerelevantní </a:t>
            </a:r>
          </a:p>
          <a:p>
            <a:pPr marL="414000" lvl="1" indent="0">
              <a:lnSpc>
                <a:spcPct val="100000"/>
              </a:lnSpc>
              <a:spcBef>
                <a:spcPts val="0"/>
              </a:spcBef>
              <a:buNone/>
            </a:pPr>
            <a:r>
              <a:rPr lang="cs-CZ" sz="1400" dirty="0"/>
              <a:t>     – cílová hodnota 0.</a:t>
            </a:r>
          </a:p>
          <a:p>
            <a:pPr lvl="1">
              <a:lnSpc>
                <a:spcPct val="100000"/>
              </a:lnSpc>
              <a:spcBef>
                <a:spcPts val="0"/>
              </a:spcBef>
            </a:pPr>
            <a:r>
              <a:rPr lang="cs-CZ" sz="1400" dirty="0"/>
              <a:t>U indikátorů, které se </a:t>
            </a:r>
            <a:r>
              <a:rPr lang="cs-CZ" sz="1400" b="1" dirty="0"/>
              <a:t>týkají účastníků</a:t>
            </a:r>
            <a:r>
              <a:rPr lang="cs-CZ" sz="1400" dirty="0"/>
              <a:t>, žadatel uvede </a:t>
            </a:r>
            <a:r>
              <a:rPr lang="cs-CZ" sz="1400" u="sng" dirty="0"/>
              <a:t>vždy</a:t>
            </a:r>
            <a:r>
              <a:rPr lang="cs-CZ" sz="1400" dirty="0"/>
              <a:t> cílovou hodnotu 0 (hodnoty se načítají z monitorovacího listu podpořené osoby skrze IS ESF2014+). </a:t>
            </a:r>
          </a:p>
          <a:p>
            <a:pPr lvl="1">
              <a:lnSpc>
                <a:spcPct val="100000"/>
              </a:lnSpc>
              <a:spcBef>
                <a:spcPts val="0"/>
              </a:spcBef>
            </a:pPr>
            <a:r>
              <a:rPr lang="cs-CZ" sz="1400" dirty="0"/>
              <a:t>U indikátorů, které se </a:t>
            </a:r>
            <a:r>
              <a:rPr lang="cs-CZ" sz="1400" b="1" dirty="0"/>
              <a:t>netýkají účastníků</a:t>
            </a:r>
            <a:r>
              <a:rPr lang="cs-CZ" sz="1400" dirty="0"/>
              <a:t>, </a:t>
            </a:r>
            <a:r>
              <a:rPr lang="cs-CZ" sz="1400" u="sng" dirty="0"/>
              <a:t>může</a:t>
            </a:r>
            <a:r>
              <a:rPr lang="cs-CZ" sz="1400" dirty="0"/>
              <a:t> žadatel uvést cílovou hodnotu 0 (hodnoty vykazuje příjemce prostřednictvím zpráv o realizaci projektu v ISKP14+).</a:t>
            </a:r>
          </a:p>
          <a:p>
            <a:pPr lvl="1">
              <a:lnSpc>
                <a:spcPct val="100000"/>
              </a:lnSpc>
              <a:spcBef>
                <a:spcPts val="0"/>
              </a:spcBef>
            </a:pPr>
            <a:r>
              <a:rPr lang="cs-CZ" sz="1400" dirty="0"/>
              <a:t>U všech projektů </a:t>
            </a:r>
            <a:r>
              <a:rPr lang="cs-CZ" sz="1400" b="1" dirty="0"/>
              <a:t>je doporučováno</a:t>
            </a:r>
            <a:r>
              <a:rPr lang="cs-CZ" sz="1400" dirty="0"/>
              <a:t>, aby byla stanovena cílová hodnota (sledována dosažená cílová hodnota) pro </a:t>
            </a:r>
            <a:r>
              <a:rPr lang="cs-CZ" sz="1400" b="1" dirty="0"/>
              <a:t>minimálně jeden výsledkový indikátor</a:t>
            </a:r>
            <a:r>
              <a:rPr lang="cs-CZ" sz="1400" dirty="0"/>
              <a:t>.</a:t>
            </a:r>
          </a:p>
          <a:p>
            <a:pPr lvl="1">
              <a:lnSpc>
                <a:spcPct val="100000"/>
              </a:lnSpc>
              <a:spcBef>
                <a:spcPts val="0"/>
              </a:spcBef>
            </a:pPr>
            <a:r>
              <a:rPr lang="cs-CZ" sz="1400" dirty="0"/>
              <a:t>Výchozí hodnota indikátorů povinných k vykazování – vždy 0.</a:t>
            </a:r>
          </a:p>
          <a:p>
            <a:pPr lvl="1">
              <a:lnSpc>
                <a:spcPct val="100000"/>
              </a:lnSpc>
              <a:spcBef>
                <a:spcPts val="0"/>
              </a:spcBef>
            </a:pPr>
            <a:endParaRPr lang="cs-CZ" sz="14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spTree>
    <p:extLst>
      <p:ext uri="{BB962C8B-B14F-4D97-AF65-F5344CB8AC3E}">
        <p14:creationId xmlns:p14="http://schemas.microsoft.com/office/powerpoint/2010/main" val="734601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NAPLNĚNÍ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naplnění </a:t>
            </a:r>
            <a:r>
              <a:rPr lang="cs-CZ" sz="1800" dirty="0"/>
              <a:t>(výstupové či výsledkové) </a:t>
            </a:r>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22</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552077885"/>
              </p:ext>
            </p:extLst>
          </p:nvPr>
        </p:nvGraphicFramePr>
        <p:xfrm>
          <a:off x="755576" y="1628800"/>
          <a:ext cx="7560840" cy="4877101"/>
        </p:xfrm>
        <a:graphic>
          <a:graphicData uri="http://schemas.openxmlformats.org/drawingml/2006/table">
            <a:tbl>
              <a:tblPr firstRow="1" firstCol="1" bandRow="1">
                <a:tableStyleId>{5C22544A-7EE6-4342-B048-85BDC9FD1C3A}</a:tableStyleId>
              </a:tblPr>
              <a:tblGrid>
                <a:gridCol w="1037861">
                  <a:extLst>
                    <a:ext uri="{9D8B030D-6E8A-4147-A177-3AD203B41FA5}">
                      <a16:colId xmlns:a16="http://schemas.microsoft.com/office/drawing/2014/main" val="20000"/>
                    </a:ext>
                  </a:extLst>
                </a:gridCol>
                <a:gridCol w="3435303">
                  <a:extLst>
                    <a:ext uri="{9D8B030D-6E8A-4147-A177-3AD203B41FA5}">
                      <a16:colId xmlns:a16="http://schemas.microsoft.com/office/drawing/2014/main" val="20001"/>
                    </a:ext>
                  </a:extLst>
                </a:gridCol>
                <a:gridCol w="1540078">
                  <a:extLst>
                    <a:ext uri="{9D8B030D-6E8A-4147-A177-3AD203B41FA5}">
                      <a16:colId xmlns:a16="http://schemas.microsoft.com/office/drawing/2014/main" val="20002"/>
                    </a:ext>
                  </a:extLst>
                </a:gridCol>
                <a:gridCol w="1547598">
                  <a:extLst>
                    <a:ext uri="{9D8B030D-6E8A-4147-A177-3AD203B41FA5}">
                      <a16:colId xmlns:a16="http://schemas.microsoft.com/office/drawing/2014/main" val="20003"/>
                    </a:ext>
                  </a:extLst>
                </a:gridCol>
              </a:tblGrid>
              <a:tr h="391980">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a:effectLst/>
                        </a:rPr>
                        <a:t>Měrná jednotka </a:t>
                      </a:r>
                      <a:endParaRPr lang="cs-CZ" sz="1600">
                        <a:effectLst/>
                        <a:latin typeface="Calibri"/>
                        <a:ea typeface="Calibri"/>
                        <a:cs typeface="Times New Roman"/>
                      </a:endParaRPr>
                    </a:p>
                  </a:txBody>
                  <a:tcPr marL="68580" marR="68580" marT="0" marB="0"/>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391980">
                <a:tc>
                  <a:txBody>
                    <a:bodyPr/>
                    <a:lstStyle/>
                    <a:p>
                      <a:pPr algn="l">
                        <a:lnSpc>
                          <a:spcPct val="115000"/>
                        </a:lnSpc>
                        <a:spcAft>
                          <a:spcPts val="600"/>
                        </a:spcAft>
                      </a:pPr>
                      <a:r>
                        <a:rPr lang="cs-CZ" sz="1800" dirty="0">
                          <a:effectLst/>
                        </a:rPr>
                        <a:t>60000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Celkový počet účastníků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Účastníci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391980">
                <a:tc>
                  <a:txBody>
                    <a:bodyPr/>
                    <a:lstStyle/>
                    <a:p>
                      <a:pPr algn="l">
                        <a:lnSpc>
                          <a:spcPct val="115000"/>
                        </a:lnSpc>
                        <a:spcAft>
                          <a:spcPts val="600"/>
                        </a:spcAft>
                      </a:pPr>
                      <a:r>
                        <a:rPr lang="cs-CZ" sz="1800">
                          <a:effectLst/>
                        </a:rPr>
                        <a:t>67001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Místa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391980">
                <a:tc>
                  <a:txBody>
                    <a:bodyPr/>
                    <a:lstStyle/>
                    <a:p>
                      <a:pPr algn="l">
                        <a:lnSpc>
                          <a:spcPct val="115000"/>
                        </a:lnSpc>
                        <a:spcAft>
                          <a:spcPts val="600"/>
                        </a:spcAft>
                      </a:pPr>
                      <a:r>
                        <a:rPr lang="cs-CZ" sz="1800">
                          <a:effectLst/>
                        </a:rPr>
                        <a:t>67010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Využívání podpořených služeb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Osoby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Výsledek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810863">
                <a:tc>
                  <a:txBody>
                    <a:bodyPr/>
                    <a:lstStyle/>
                    <a:p>
                      <a:pPr algn="l">
                        <a:lnSpc>
                          <a:spcPct val="115000"/>
                        </a:lnSpc>
                        <a:spcAft>
                          <a:spcPts val="600"/>
                        </a:spcAft>
                      </a:pPr>
                      <a:r>
                        <a:rPr lang="cs-CZ" sz="1800" dirty="0">
                          <a:effectLst/>
                        </a:rPr>
                        <a:t>10213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sociálních podniků vzniklých díky podpoře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Organizace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810863">
                <a:tc>
                  <a:txBody>
                    <a:bodyPr/>
                    <a:lstStyle/>
                    <a:p>
                      <a:pPr algn="l">
                        <a:lnSpc>
                          <a:spcPct val="115000"/>
                        </a:lnSpc>
                        <a:spcAft>
                          <a:spcPts val="600"/>
                        </a:spcAft>
                      </a:pPr>
                      <a:r>
                        <a:rPr lang="cs-CZ" sz="1800" dirty="0">
                          <a:effectLst/>
                        </a:rPr>
                        <a:t>10212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již existujících sociálních podniků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Organizace </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810863">
                <a:tc>
                  <a:txBody>
                    <a:bodyPr/>
                    <a:lstStyle/>
                    <a:p>
                      <a:pPr algn="l">
                        <a:lnSpc>
                          <a:spcPct val="115000"/>
                        </a:lnSpc>
                        <a:spcAft>
                          <a:spcPts val="600"/>
                        </a:spcAft>
                      </a:pPr>
                      <a:r>
                        <a:rPr lang="cs-CZ" sz="1800" dirty="0">
                          <a:effectLst/>
                        </a:rPr>
                        <a:t>50001 </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Kapacita podporovaných zařízení péče o děti nebo vzdělávacích zařízení </a:t>
                      </a:r>
                      <a:endParaRPr lang="cs-CZ" sz="18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1800">
                          <a:effectLst/>
                        </a:rPr>
                        <a:t>Osoby </a:t>
                      </a:r>
                      <a:endParaRPr lang="cs-CZ" sz="2000">
                        <a:solidFill>
                          <a:srgbClr val="000000"/>
                        </a:solidFill>
                        <a:effectLst/>
                        <a:latin typeface="Arial"/>
                        <a:ea typeface="Calibri"/>
                      </a:endParaRPr>
                    </a:p>
                  </a:txBody>
                  <a:tcPr marL="68580" marR="68580" marT="0" marB="0"/>
                </a:tc>
                <a:tc>
                  <a:txBody>
                    <a:bodyPr/>
                    <a:lstStyle/>
                    <a:p>
                      <a:pPr algn="l">
                        <a:lnSpc>
                          <a:spcPct val="115000"/>
                        </a:lnSpc>
                        <a:spcAft>
                          <a:spcPts val="0"/>
                        </a:spcAft>
                      </a:pPr>
                      <a:r>
                        <a:rPr lang="cs-CZ" sz="1800" dirty="0">
                          <a:effectLst/>
                        </a:rPr>
                        <a:t>Výstup </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6"/>
                  </a:ext>
                </a:extLst>
              </a:tr>
              <a:tr h="391980">
                <a:tc>
                  <a:txBody>
                    <a:bodyPr/>
                    <a:lstStyle/>
                    <a:p>
                      <a:pPr algn="l">
                        <a:lnSpc>
                          <a:spcPct val="115000"/>
                        </a:lnSpc>
                        <a:spcAft>
                          <a:spcPts val="600"/>
                        </a:spcAft>
                      </a:pPr>
                      <a:r>
                        <a:rPr lang="cs-CZ" sz="1800" dirty="0">
                          <a:effectLst/>
                        </a:rPr>
                        <a:t>55102</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Počet podpořených komunitních center</a:t>
                      </a:r>
                      <a:endParaRPr lang="cs-CZ" sz="1800" dirty="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a:effectLst/>
                        </a:rPr>
                        <a:t>Zařízení</a:t>
                      </a:r>
                      <a:endParaRPr lang="cs-CZ" sz="1800">
                        <a:effectLst/>
                        <a:latin typeface="Calibri"/>
                        <a:ea typeface="Calibri"/>
                        <a:cs typeface="Times New Roman"/>
                      </a:endParaRPr>
                    </a:p>
                  </a:txBody>
                  <a:tcPr marL="68580" marR="68580" marT="0" marB="0"/>
                </a:tc>
                <a:tc>
                  <a:txBody>
                    <a:bodyPr/>
                    <a:lstStyle/>
                    <a:p>
                      <a:pPr algn="l">
                        <a:lnSpc>
                          <a:spcPct val="115000"/>
                        </a:lnSpc>
                        <a:spcAft>
                          <a:spcPts val="600"/>
                        </a:spcAft>
                      </a:pPr>
                      <a:r>
                        <a:rPr lang="cs-CZ" sz="1800" dirty="0">
                          <a:effectLst/>
                        </a:rPr>
                        <a:t>Výstup</a:t>
                      </a:r>
                      <a:endParaRPr lang="cs-CZ" sz="1800" dirty="0">
                        <a:effectLst/>
                        <a:latin typeface="Calibri"/>
                        <a:ea typeface="Calibri"/>
                        <a:cs typeface="Times New Roman"/>
                      </a:endParaRPr>
                    </a:p>
                  </a:txBody>
                  <a:tcPr marL="68580" marR="68580" marT="0" marB="0"/>
                </a:tc>
                <a:extLst>
                  <a:ext uri="{0D108BD9-81ED-4DB2-BD59-A6C34878D82A}">
                    <a16:rowId xmlns:a16="http://schemas.microsoft.com/office/drawing/2014/main" val="10007"/>
                  </a:ext>
                </a:extLst>
              </a:tr>
            </a:tbl>
          </a:graphicData>
        </a:graphic>
      </p:graphicFrame>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12930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340768"/>
            <a:ext cx="8064000" cy="4779232"/>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(výsledkové), které se týkají účastníků</a:t>
            </a: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23</a:t>
            </a:fld>
            <a:endParaRPr lang="cs-CZ" dirty="0"/>
          </a:p>
        </p:txBody>
      </p:sp>
      <p:graphicFrame>
        <p:nvGraphicFramePr>
          <p:cNvPr id="5" name="Tabulka 4"/>
          <p:cNvGraphicFramePr>
            <a:graphicFrameLocks noGrp="1"/>
          </p:cNvGraphicFramePr>
          <p:nvPr>
            <p:extLst>
              <p:ext uri="{D42A27DB-BD31-4B8C-83A1-F6EECF244321}">
                <p14:modId xmlns:p14="http://schemas.microsoft.com/office/powerpoint/2010/main" val="1365742189"/>
              </p:ext>
            </p:extLst>
          </p:nvPr>
        </p:nvGraphicFramePr>
        <p:xfrm>
          <a:off x="611560" y="1844824"/>
          <a:ext cx="8064896" cy="4444332"/>
        </p:xfrm>
        <a:graphic>
          <a:graphicData uri="http://schemas.openxmlformats.org/drawingml/2006/table">
            <a:tbl>
              <a:tblPr firstRow="1" firstCol="1" bandRow="1">
                <a:tableStyleId>{5C22544A-7EE6-4342-B048-85BDC9FD1C3A}</a:tableStyleId>
              </a:tblPr>
              <a:tblGrid>
                <a:gridCol w="927027">
                  <a:extLst>
                    <a:ext uri="{9D8B030D-6E8A-4147-A177-3AD203B41FA5}">
                      <a16:colId xmlns:a16="http://schemas.microsoft.com/office/drawing/2014/main" val="20000"/>
                    </a:ext>
                  </a:extLst>
                </a:gridCol>
                <a:gridCol w="4833613">
                  <a:extLst>
                    <a:ext uri="{9D8B030D-6E8A-4147-A177-3AD203B41FA5}">
                      <a16:colId xmlns:a16="http://schemas.microsoft.com/office/drawing/2014/main" val="20001"/>
                    </a:ext>
                  </a:extLst>
                </a:gridCol>
                <a:gridCol w="867325">
                  <a:extLst>
                    <a:ext uri="{9D8B030D-6E8A-4147-A177-3AD203B41FA5}">
                      <a16:colId xmlns:a16="http://schemas.microsoft.com/office/drawing/2014/main" val="20002"/>
                    </a:ext>
                  </a:extLst>
                </a:gridCol>
                <a:gridCol w="1436931">
                  <a:extLst>
                    <a:ext uri="{9D8B030D-6E8A-4147-A177-3AD203B41FA5}">
                      <a16:colId xmlns:a16="http://schemas.microsoft.com/office/drawing/2014/main" val="20003"/>
                    </a:ext>
                  </a:extLst>
                </a:gridCol>
              </a:tblGrid>
              <a:tr h="666248">
                <a:tc>
                  <a:txBody>
                    <a:bodyPr/>
                    <a:lstStyle/>
                    <a:p>
                      <a:pPr>
                        <a:lnSpc>
                          <a:spcPct val="115000"/>
                        </a:lnSpc>
                        <a:spcAft>
                          <a:spcPts val="1000"/>
                        </a:spcAft>
                      </a:pPr>
                      <a:r>
                        <a:rPr lang="cs-CZ" sz="1600" dirty="0">
                          <a:effectLst/>
                        </a:rPr>
                        <a:t>Kód</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dirty="0">
                          <a:effectLst/>
                        </a:rPr>
                        <a:t>Název indikátoru </a:t>
                      </a:r>
                      <a:endParaRPr lang="cs-CZ" sz="1600" dirty="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Měrná jednotka </a:t>
                      </a:r>
                      <a:endParaRPr lang="cs-CZ" sz="1600">
                        <a:effectLst/>
                        <a:latin typeface="Calibri"/>
                        <a:ea typeface="Calibri"/>
                        <a:cs typeface="Times New Roman"/>
                      </a:endParaRPr>
                    </a:p>
                  </a:txBody>
                  <a:tcPr marL="9525" marR="9525" marT="9525" marB="0"/>
                </a:tc>
                <a:tc>
                  <a:txBody>
                    <a:bodyPr/>
                    <a:lstStyle/>
                    <a:p>
                      <a:pPr>
                        <a:lnSpc>
                          <a:spcPct val="115000"/>
                        </a:lnSpc>
                        <a:spcAft>
                          <a:spcPts val="1000"/>
                        </a:spcAft>
                      </a:pPr>
                      <a:r>
                        <a:rPr lang="cs-CZ" sz="1600">
                          <a:effectLst/>
                        </a:rPr>
                        <a:t>Typ indikátoru </a:t>
                      </a:r>
                      <a:endParaRPr lang="cs-CZ" sz="1600">
                        <a:effectLst/>
                        <a:latin typeface="Calibri"/>
                        <a:ea typeface="Calibri"/>
                        <a:cs typeface="Times New Roman"/>
                      </a:endParaRPr>
                    </a:p>
                  </a:txBody>
                  <a:tcPr marL="9525" marR="9525" marT="9525" marB="0"/>
                </a:tc>
                <a:extLst>
                  <a:ext uri="{0D108BD9-81ED-4DB2-BD59-A6C34878D82A}">
                    <a16:rowId xmlns:a16="http://schemas.microsoft.com/office/drawing/2014/main" val="10000"/>
                  </a:ext>
                </a:extLst>
              </a:tr>
              <a:tr h="666248">
                <a:tc>
                  <a:txBody>
                    <a:bodyPr/>
                    <a:lstStyle/>
                    <a:p>
                      <a:pPr>
                        <a:lnSpc>
                          <a:spcPct val="115000"/>
                        </a:lnSpc>
                        <a:spcAft>
                          <a:spcPts val="1000"/>
                        </a:spcAft>
                      </a:pPr>
                      <a:r>
                        <a:rPr lang="cs-CZ" sz="1600">
                          <a:effectLst/>
                        </a:rPr>
                        <a:t>67315</a:t>
                      </a:r>
                      <a:endParaRPr lang="cs-CZ" sz="1600">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v oblasti sociálních služeb, u nichž služba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666248">
                <a:tc>
                  <a:txBody>
                    <a:bodyPr/>
                    <a:lstStyle/>
                    <a:p>
                      <a:pPr marL="36195" marR="36195">
                        <a:lnSpc>
                          <a:spcPct val="115000"/>
                        </a:lnSpc>
                        <a:spcBef>
                          <a:spcPts val="300"/>
                        </a:spcBef>
                        <a:spcAft>
                          <a:spcPts val="300"/>
                        </a:spcAft>
                      </a:pPr>
                      <a:r>
                        <a:rPr lang="cs-CZ" sz="1600">
                          <a:effectLst/>
                        </a:rPr>
                        <a:t>67310 </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Bývalí účastníci projektů, u nichž intervence formou sociální práce naplnila svůj účel </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r h="666248">
                <a:tc>
                  <a:txBody>
                    <a:bodyPr/>
                    <a:lstStyle/>
                    <a:p>
                      <a:pPr marL="36195" marR="36195">
                        <a:lnSpc>
                          <a:spcPct val="115000"/>
                        </a:lnSpc>
                        <a:spcBef>
                          <a:spcPts val="300"/>
                        </a:spcBef>
                        <a:spcAft>
                          <a:spcPts val="300"/>
                        </a:spcAft>
                      </a:pPr>
                      <a:r>
                        <a:rPr lang="cs-CZ" sz="1600">
                          <a:effectLst/>
                        </a:rPr>
                        <a:t>62500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v procesu vzdělávání/odborné přípravy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3"/>
                  </a:ext>
                </a:extLst>
              </a:tr>
              <a:tr h="666248">
                <a:tc>
                  <a:txBody>
                    <a:bodyPr/>
                    <a:lstStyle/>
                    <a:p>
                      <a:pPr marL="36195" marR="36195">
                        <a:lnSpc>
                          <a:spcPct val="115000"/>
                        </a:lnSpc>
                        <a:spcBef>
                          <a:spcPts val="300"/>
                        </a:spcBef>
                        <a:spcAft>
                          <a:spcPts val="300"/>
                        </a:spcAft>
                      </a:pPr>
                      <a:r>
                        <a:rPr lang="cs-CZ" sz="1600">
                          <a:effectLst/>
                        </a:rPr>
                        <a:t>62600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Účastníci, kteří získali kvalifikaci po ukončení své účasti</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4"/>
                  </a:ext>
                </a:extLst>
              </a:tr>
              <a:tr h="917229">
                <a:tc>
                  <a:txBody>
                    <a:bodyPr/>
                    <a:lstStyle/>
                    <a:p>
                      <a:pPr marL="36195" marR="36195">
                        <a:lnSpc>
                          <a:spcPct val="115000"/>
                        </a:lnSpc>
                        <a:spcBef>
                          <a:spcPts val="300"/>
                        </a:spcBef>
                        <a:spcAft>
                          <a:spcPts val="300"/>
                        </a:spcAft>
                      </a:pPr>
                      <a:r>
                        <a:rPr lang="cs-CZ" sz="1600">
                          <a:effectLst/>
                        </a:rPr>
                        <a:t>62800</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Znevýhodnění účastníci, kteří po ukončení své účasti hledají zaměstnání, jsou v procesu vzdělávání/odborné přípravy, rozšiřují si kvalifikaci nebo jsou zaměstnaní, a to i OSVČ</a:t>
                      </a:r>
                      <a:endParaRPr lang="cs-CZ" sz="1200" dirty="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a:effectLst/>
                        </a:rPr>
                        <a:t> Osoby</a:t>
                      </a:r>
                      <a:endParaRPr lang="cs-CZ" sz="1200">
                        <a:solidFill>
                          <a:srgbClr val="080808"/>
                        </a:solidFill>
                        <a:effectLst/>
                        <a:latin typeface="Calibri"/>
                        <a:ea typeface="Calibri"/>
                        <a:cs typeface="Times New Roman"/>
                      </a:endParaRPr>
                    </a:p>
                  </a:txBody>
                  <a:tcPr marL="9525" marR="9525" marT="9525"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9525"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019830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 povinné k vykazování</a:t>
            </a:r>
          </a:p>
        </p:txBody>
      </p:sp>
      <p:sp>
        <p:nvSpPr>
          <p:cNvPr id="3" name="Zástupný symbol pro obsah 2"/>
          <p:cNvSpPr>
            <a:spLocks noGrp="1"/>
          </p:cNvSpPr>
          <p:nvPr>
            <p:ph idx="1"/>
          </p:nvPr>
        </p:nvSpPr>
        <p:spPr>
          <a:xfrm>
            <a:off x="540000" y="1196752"/>
            <a:ext cx="8064000" cy="4923248"/>
          </a:xfrm>
        </p:spPr>
        <p:txBody>
          <a:bodyPr/>
          <a:lstStyle/>
          <a:p>
            <a:pPr marL="432000" lvl="1" indent="-432000">
              <a:lnSpc>
                <a:spcPts val="2880"/>
              </a:lnSpc>
              <a:spcBef>
                <a:spcPts val="600"/>
              </a:spcBef>
              <a:spcAft>
                <a:spcPts val="600"/>
              </a:spcAft>
              <a:buSzPct val="100000"/>
              <a:buFont typeface="Wingdings" panose="05000000000000000000" pitchFamily="2" charset="2"/>
              <a:buChar char=""/>
            </a:pPr>
            <a:r>
              <a:rPr lang="cs-CZ" sz="1800" dirty="0"/>
              <a:t>Indikátory </a:t>
            </a:r>
            <a:r>
              <a:rPr lang="cs-CZ" sz="1800" b="1" u="sng" dirty="0"/>
              <a:t>povinné k vykazování </a:t>
            </a:r>
            <a:r>
              <a:rPr lang="cs-CZ" sz="1800" dirty="0"/>
              <a:t>(výstupové či výsledkové), které se netýkají účastníků</a:t>
            </a:r>
          </a:p>
          <a:p>
            <a:pPr marL="684000" lvl="2"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pPr marL="432000" lvl="1" indent="-432000">
              <a:lnSpc>
                <a:spcPts val="2880"/>
              </a:lnSpc>
              <a:spcBef>
                <a:spcPts val="600"/>
              </a:spcBef>
              <a:spcAft>
                <a:spcPts val="600"/>
              </a:spcAft>
              <a:buSzPct val="100000"/>
              <a:buFont typeface="Wingdings" panose="05000000000000000000" pitchFamily="2" charset="2"/>
              <a:buChar char=""/>
            </a:pPr>
            <a:endParaRPr lang="cs-CZ" dirty="0"/>
          </a:p>
          <a:p>
            <a:endParaRPr lang="cs-CZ" sz="2200" i="1"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24</a:t>
            </a:fld>
            <a:endParaRPr lang="cs-CZ" dirty="0"/>
          </a:p>
        </p:txBody>
      </p:sp>
      <p:sp>
        <p:nvSpPr>
          <p:cNvPr id="6" name="Rectangle 1"/>
          <p:cNvSpPr>
            <a:spLocks noChangeArrowheads="1"/>
          </p:cNvSpPr>
          <p:nvPr/>
        </p:nvSpPr>
        <p:spPr bwMode="auto">
          <a:xfrm>
            <a:off x="1698625" y="2900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itchFamily="34" charset="0"/>
                <a:cs typeface="Arial" pitchFamily="34" charset="0"/>
              </a:rPr>
            </a:br>
            <a:endParaRPr kumimoji="0" lang="cs-CZ" altLang="cs-CZ"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707542166"/>
              </p:ext>
            </p:extLst>
          </p:nvPr>
        </p:nvGraphicFramePr>
        <p:xfrm>
          <a:off x="539552" y="1916829"/>
          <a:ext cx="8422916" cy="4608513"/>
        </p:xfrm>
        <a:graphic>
          <a:graphicData uri="http://schemas.openxmlformats.org/drawingml/2006/table">
            <a:tbl>
              <a:tblPr firstRow="1" firstCol="1" bandRow="1">
                <a:tableStyleId>{5C22544A-7EE6-4342-B048-85BDC9FD1C3A}</a:tableStyleId>
              </a:tblPr>
              <a:tblGrid>
                <a:gridCol w="908360">
                  <a:extLst>
                    <a:ext uri="{9D8B030D-6E8A-4147-A177-3AD203B41FA5}">
                      <a16:colId xmlns:a16="http://schemas.microsoft.com/office/drawing/2014/main" val="20000"/>
                    </a:ext>
                  </a:extLst>
                </a:gridCol>
                <a:gridCol w="4524997">
                  <a:extLst>
                    <a:ext uri="{9D8B030D-6E8A-4147-A177-3AD203B41FA5}">
                      <a16:colId xmlns:a16="http://schemas.microsoft.com/office/drawing/2014/main" val="20001"/>
                    </a:ext>
                  </a:extLst>
                </a:gridCol>
                <a:gridCol w="1593850">
                  <a:extLst>
                    <a:ext uri="{9D8B030D-6E8A-4147-A177-3AD203B41FA5}">
                      <a16:colId xmlns:a16="http://schemas.microsoft.com/office/drawing/2014/main" val="20002"/>
                    </a:ext>
                  </a:extLst>
                </a:gridCol>
                <a:gridCol w="1395709">
                  <a:extLst>
                    <a:ext uri="{9D8B030D-6E8A-4147-A177-3AD203B41FA5}">
                      <a16:colId xmlns:a16="http://schemas.microsoft.com/office/drawing/2014/main" val="20003"/>
                    </a:ext>
                  </a:extLst>
                </a:gridCol>
              </a:tblGrid>
              <a:tr h="658359">
                <a:tc>
                  <a:txBody>
                    <a:bodyPr/>
                    <a:lstStyle/>
                    <a:p>
                      <a:pPr algn="just">
                        <a:lnSpc>
                          <a:spcPct val="115000"/>
                        </a:lnSpc>
                        <a:spcAft>
                          <a:spcPts val="600"/>
                        </a:spcAft>
                      </a:pPr>
                      <a:r>
                        <a:rPr lang="cs-CZ" sz="1600" dirty="0">
                          <a:effectLst/>
                        </a:rPr>
                        <a:t>Kód</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Název indikátoru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Měrná jednotka </a:t>
                      </a:r>
                      <a:endParaRPr lang="cs-CZ" sz="1600" dirty="0">
                        <a:effectLst/>
                        <a:latin typeface="Calibri"/>
                        <a:ea typeface="Calibri"/>
                        <a:cs typeface="Times New Roman"/>
                      </a:endParaRPr>
                    </a:p>
                  </a:txBody>
                  <a:tcPr marL="0" marR="0" marT="0" marB="0" anchor="ctr"/>
                </a:tc>
                <a:tc>
                  <a:txBody>
                    <a:bodyPr/>
                    <a:lstStyle/>
                    <a:p>
                      <a:pPr algn="just">
                        <a:lnSpc>
                          <a:spcPct val="115000"/>
                        </a:lnSpc>
                        <a:spcAft>
                          <a:spcPts val="600"/>
                        </a:spcAft>
                      </a:pPr>
                      <a:r>
                        <a:rPr lang="cs-CZ" sz="1600" dirty="0">
                          <a:effectLst/>
                        </a:rPr>
                        <a:t>Typ indikátoru </a:t>
                      </a:r>
                      <a:endParaRPr lang="cs-CZ" sz="1600" dirty="0">
                        <a:effectLst/>
                        <a:latin typeface="Calibri"/>
                        <a:ea typeface="Calibri"/>
                        <a:cs typeface="Times New Roman"/>
                      </a:endParaRPr>
                    </a:p>
                  </a:txBody>
                  <a:tcPr marL="0" marR="0" marT="0" marB="0" anchor="ctr"/>
                </a:tc>
                <a:extLst>
                  <a:ext uri="{0D108BD9-81ED-4DB2-BD59-A6C34878D82A}">
                    <a16:rowId xmlns:a16="http://schemas.microsoft.com/office/drawing/2014/main" val="10000"/>
                  </a:ext>
                </a:extLst>
              </a:tr>
              <a:tr h="658359">
                <a:tc>
                  <a:txBody>
                    <a:bodyPr/>
                    <a:lstStyle/>
                    <a:p>
                      <a:pPr marL="36195" marR="36195">
                        <a:lnSpc>
                          <a:spcPct val="115000"/>
                        </a:lnSpc>
                        <a:spcBef>
                          <a:spcPts val="300"/>
                        </a:spcBef>
                        <a:spcAft>
                          <a:spcPts val="300"/>
                        </a:spcAft>
                      </a:pPr>
                      <a:r>
                        <a:rPr lang="cs-CZ" sz="1600">
                          <a:effectLst/>
                        </a:rPr>
                        <a:t>80500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napsaných a zveřejněných analytických a strategických dokumentů (vč. evaluačních)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Dokumenty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Výstup</a:t>
                      </a:r>
                      <a:endParaRPr lang="cs-CZ" sz="120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1"/>
                  </a:ext>
                </a:extLst>
              </a:tr>
              <a:tr h="658359">
                <a:tc>
                  <a:txBody>
                    <a:bodyPr/>
                    <a:lstStyle/>
                    <a:p>
                      <a:pPr marL="36195" marR="36195">
                        <a:lnSpc>
                          <a:spcPct val="115000"/>
                        </a:lnSpc>
                        <a:spcBef>
                          <a:spcPts val="300"/>
                        </a:spcBef>
                        <a:spcAft>
                          <a:spcPts val="300"/>
                        </a:spcAft>
                      </a:pPr>
                      <a:r>
                        <a:rPr lang="cs-CZ" sz="1600">
                          <a:effectLst/>
                        </a:rPr>
                        <a:t>50130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pracujících v rámci flexibilních forem práce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 </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2"/>
                  </a:ext>
                </a:extLst>
              </a:tr>
              <a:tr h="658359">
                <a:tc>
                  <a:txBody>
                    <a:bodyPr/>
                    <a:lstStyle/>
                    <a:p>
                      <a:pPr marL="36195" marR="36195">
                        <a:lnSpc>
                          <a:spcPct val="115000"/>
                        </a:lnSpc>
                        <a:spcBef>
                          <a:spcPts val="300"/>
                        </a:spcBef>
                        <a:spcAft>
                          <a:spcPts val="300"/>
                        </a:spcAft>
                      </a:pPr>
                      <a:r>
                        <a:rPr lang="cs-CZ" sz="1600">
                          <a:effectLst/>
                        </a:rPr>
                        <a:t>50110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Počet osob využívajících zařízení péče o děti předškolního věku</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Výsledek</a:t>
                      </a:r>
                      <a:endParaRPr lang="cs-CZ" sz="120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3"/>
                  </a:ext>
                </a:extLst>
              </a:tr>
              <a:tr h="658359">
                <a:tc>
                  <a:txBody>
                    <a:bodyPr/>
                    <a:lstStyle/>
                    <a:p>
                      <a:pPr marL="36195" marR="36195">
                        <a:lnSpc>
                          <a:spcPct val="115000"/>
                        </a:lnSpc>
                        <a:spcBef>
                          <a:spcPts val="300"/>
                        </a:spcBef>
                        <a:spcAft>
                          <a:spcPts val="300"/>
                        </a:spcAft>
                      </a:pPr>
                      <a:r>
                        <a:rPr lang="cs-CZ" sz="1600">
                          <a:effectLst/>
                        </a:rPr>
                        <a:t>50120</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osob využívajících zařízení péče o děti ve věku do 3 let</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Osoby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Výsledek</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4"/>
                  </a:ext>
                </a:extLst>
              </a:tr>
              <a:tr h="658359">
                <a:tc>
                  <a:txBody>
                    <a:bodyPr/>
                    <a:lstStyle/>
                    <a:p>
                      <a:pPr marL="36195" marR="36195">
                        <a:lnSpc>
                          <a:spcPct val="115000"/>
                        </a:lnSpc>
                        <a:spcBef>
                          <a:spcPts val="300"/>
                        </a:spcBef>
                        <a:spcAft>
                          <a:spcPts val="300"/>
                        </a:spcAft>
                      </a:pPr>
                      <a:r>
                        <a:rPr lang="cs-CZ" sz="1600">
                          <a:effectLst/>
                        </a:rPr>
                        <a:t>50105</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Počet zaměstnavatelů, kteří podporují flexibilní formy práce</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Podniky</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5"/>
                  </a:ext>
                </a:extLst>
              </a:tr>
              <a:tr h="658359">
                <a:tc>
                  <a:txBody>
                    <a:bodyPr/>
                    <a:lstStyle/>
                    <a:p>
                      <a:pPr marL="36195" marR="36195">
                        <a:lnSpc>
                          <a:spcPct val="115000"/>
                        </a:lnSpc>
                        <a:spcBef>
                          <a:spcPts val="300"/>
                        </a:spcBef>
                        <a:spcAft>
                          <a:spcPts val="300"/>
                        </a:spcAft>
                      </a:pPr>
                      <a:r>
                        <a:rPr lang="cs-CZ" sz="1600">
                          <a:effectLst/>
                        </a:rPr>
                        <a:t>67401</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Nové nebo inovované sociální služby týkající se bydlení </a:t>
                      </a:r>
                      <a:endParaRPr lang="cs-CZ" sz="1200" dirty="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a:effectLst/>
                        </a:rPr>
                        <a:t>Služby </a:t>
                      </a:r>
                      <a:endParaRPr lang="cs-CZ" sz="1200">
                        <a:solidFill>
                          <a:srgbClr val="080808"/>
                        </a:solidFill>
                        <a:effectLst/>
                        <a:latin typeface="Calibri"/>
                        <a:ea typeface="Calibri"/>
                        <a:cs typeface="Times New Roman"/>
                      </a:endParaRPr>
                    </a:p>
                  </a:txBody>
                  <a:tcPr marL="0" marR="0" marT="0" marB="0"/>
                </a:tc>
                <a:tc>
                  <a:txBody>
                    <a:bodyPr/>
                    <a:lstStyle/>
                    <a:p>
                      <a:pPr marL="36195" marR="36195">
                        <a:lnSpc>
                          <a:spcPct val="115000"/>
                        </a:lnSpc>
                        <a:spcBef>
                          <a:spcPts val="300"/>
                        </a:spcBef>
                        <a:spcAft>
                          <a:spcPts val="300"/>
                        </a:spcAft>
                      </a:pPr>
                      <a:r>
                        <a:rPr lang="cs-CZ" sz="1600" dirty="0">
                          <a:effectLst/>
                        </a:rPr>
                        <a:t>Výstup</a:t>
                      </a:r>
                      <a:endParaRPr lang="cs-CZ" sz="1200" dirty="0">
                        <a:solidFill>
                          <a:srgbClr val="080808"/>
                        </a:solidFill>
                        <a:effectLst/>
                        <a:latin typeface="Calibri"/>
                        <a:ea typeface="Calibri"/>
                        <a:cs typeface="Times New Roman"/>
                      </a:endParaRPr>
                    </a:p>
                  </a:txBody>
                  <a:tcPr marL="0" marR="0" marT="0" marB="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800324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Horizontální principy</a:t>
            </a:r>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a:t>Nutno vyplnit všechny tři horizontální principy výběrem ze seznamu, případně popisem a zdůvodněním.</a:t>
            </a:r>
          </a:p>
          <a:p>
            <a:pPr>
              <a:spcBef>
                <a:spcPts val="0"/>
              </a:spcBef>
              <a:spcAft>
                <a:spcPts val="0"/>
              </a:spcAft>
            </a:pPr>
            <a:r>
              <a:rPr lang="cs-CZ" sz="2000" dirty="0"/>
              <a:t>Nutno průběžně ukládat jednotlivé řádky.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25</a:t>
            </a:fld>
            <a:endParaRPr lang="cs-CZ"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Klíčové aktivity</a:t>
            </a:r>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026" name="Picture 2" descr="C:\Users\michaela.sedlackova\Desktop\Klíčová aktivit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277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Cílová skupina</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sp>
        <p:nvSpPr>
          <p:cNvPr id="6" name="Zástupný symbol pro obsah 5"/>
          <p:cNvSpPr>
            <a:spLocks noGrp="1"/>
          </p:cNvSpPr>
          <p:nvPr>
            <p:ph idx="1"/>
          </p:nvPr>
        </p:nvSpPr>
        <p:spPr/>
        <p:txBody>
          <a:bodyPr/>
          <a:lstStyle/>
          <a:p>
            <a:endParaRPr lang="cs-CZ" dirty="0"/>
          </a:p>
        </p:txBody>
      </p:sp>
      <p:pic>
        <p:nvPicPr>
          <p:cNvPr id="7" name="Picture 2" descr="C:\Users\michaela.sedlackova\Desktop\c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41" y="1484784"/>
            <a:ext cx="9067021" cy="4896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IS KP14+ (2. část)</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34519736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Umístění</a:t>
            </a:r>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29</a:t>
            </a:fld>
            <a:endParaRPr lang="cs-CZ" dirty="0"/>
          </a:p>
        </p:txBody>
      </p:sp>
      <p:pic>
        <p:nvPicPr>
          <p:cNvPr id="3074" name="Picture 2" descr="C:\Users\michaela.sedlackova\Desktop\Umístění.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t>1. Co chceme a můžeme změnit? </a:t>
            </a:r>
          </a:p>
          <a:p>
            <a:pPr lvl="1">
              <a:lnSpc>
                <a:spcPct val="100000"/>
              </a:lnSpc>
              <a:spcBef>
                <a:spcPts val="0"/>
              </a:spcBef>
            </a:pPr>
            <a:r>
              <a:rPr lang="cs-CZ" sz="1600" dirty="0"/>
              <a:t>Součástí definice problému je vždy také </a:t>
            </a:r>
            <a:r>
              <a:rPr lang="cs-CZ" sz="1600" b="1" dirty="0"/>
              <a:t>specifikace cílové skupiny projektu</a:t>
            </a:r>
            <a:r>
              <a:rPr lang="cs-CZ" sz="1600" dirty="0"/>
              <a:t>, </a:t>
            </a:r>
            <a:br>
              <a:rPr lang="cs-CZ" sz="1600" dirty="0"/>
            </a:br>
            <a:r>
              <a:rPr lang="cs-CZ" sz="1600" dirty="0"/>
              <a:t>tj. osob, kterých se problém týká.</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vymezení a charakteristika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t>projekt může mít více CS, pak ale u každé je třeba zvlášť popsat potřeby,</a:t>
            </a:r>
          </a:p>
          <a:p>
            <a:pPr algn="just" hangingPunct="0">
              <a:lnSpc>
                <a:spcPct val="100000"/>
              </a:lnSpc>
              <a:spcBef>
                <a:spcPts val="0"/>
              </a:spcBef>
              <a:spcAft>
                <a:spcPts val="0"/>
              </a:spcAft>
            </a:pPr>
            <a:r>
              <a:rPr lang="cs-CZ" sz="1600" dirty="0"/>
              <a:t>charakteristika selektivní: znaky, trendy, problémy, jež chcete řešit v projektu vazba na potřeby CS,</a:t>
            </a:r>
          </a:p>
          <a:p>
            <a:pPr algn="just" hangingPunct="0">
              <a:lnSpc>
                <a:spcPct val="100000"/>
              </a:lnSpc>
              <a:spcBef>
                <a:spcPts val="0"/>
              </a:spcBef>
              <a:spcAft>
                <a:spcPts val="0"/>
              </a:spcAft>
            </a:pPr>
            <a:r>
              <a:rPr lang="cs-CZ" sz="1600" dirty="0"/>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600" dirty="0"/>
              <a:t>jmenujte jen ty potřeby CS, které projektem hodláte naplňovat (ostatní potřeby můžete také zmínit, ale s vysvětlením, proč je projekt neřeší, případně že je řešíte </a:t>
            </a:r>
            <a:br>
              <a:rPr lang="cs-CZ" sz="1600" dirty="0"/>
            </a:br>
            <a:r>
              <a:rPr lang="cs-CZ" sz="1600" dirty="0"/>
              <a:t>v projektu jiném).</a:t>
            </a:r>
          </a:p>
          <a:p>
            <a:pPr marL="0" lvl="1" indent="0">
              <a:lnSpc>
                <a:spcPts val="2880"/>
              </a:lnSpc>
              <a:spcBef>
                <a:spcPts val="600"/>
              </a:spcBef>
              <a:spcAft>
                <a:spcPts val="600"/>
              </a:spcAft>
              <a:buSzPct val="100000"/>
              <a:buNone/>
            </a:pPr>
            <a:r>
              <a:rPr lang="cs-CZ" sz="1600" dirty="0"/>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424039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Subjekty projektu</a:t>
            </a:r>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t>Vybrat Typ subjektu.</a:t>
            </a:r>
          </a:p>
          <a:p>
            <a:pPr>
              <a:lnSpc>
                <a:spcPct val="100000"/>
              </a:lnSpc>
              <a:spcBef>
                <a:spcPts val="0"/>
              </a:spcBef>
            </a:pPr>
            <a:r>
              <a:rPr lang="cs-CZ" sz="1400" dirty="0"/>
              <a:t>Nejdůležitější je typ </a:t>
            </a:r>
          </a:p>
          <a:p>
            <a:pPr>
              <a:lnSpc>
                <a:spcPct val="100000"/>
              </a:lnSpc>
              <a:spcBef>
                <a:spcPts val="0"/>
              </a:spcBef>
            </a:pPr>
            <a:endParaRPr lang="cs-CZ" sz="1400" dirty="0"/>
          </a:p>
          <a:p>
            <a:pPr>
              <a:lnSpc>
                <a:spcPct val="100000"/>
              </a:lnSpc>
              <a:spcBef>
                <a:spcPts val="0"/>
              </a:spcBef>
            </a:pPr>
            <a:endParaRPr lang="cs-CZ" sz="1400" dirty="0"/>
          </a:p>
          <a:p>
            <a:pPr>
              <a:lnSpc>
                <a:spcPct val="100000"/>
              </a:lnSpc>
              <a:spcBef>
                <a:spcPts val="0"/>
              </a:spcBef>
            </a:pPr>
            <a:r>
              <a:rPr lang="cs-CZ" sz="1400" dirty="0"/>
              <a:t>Po zadání subjektu typu Žadatel/příjemce se zpřístupní záložka Rozpočet.</a:t>
            </a:r>
          </a:p>
          <a:p>
            <a:pPr>
              <a:lnSpc>
                <a:spcPct val="100000"/>
              </a:lnSpc>
              <a:spcBef>
                <a:spcPts val="0"/>
              </a:spcBef>
            </a:pPr>
            <a:r>
              <a:rPr lang="cs-CZ" sz="1400" dirty="0"/>
              <a:t>Vyplnit IČ a Validovat. </a:t>
            </a:r>
          </a:p>
          <a:p>
            <a:pPr lvl="1">
              <a:lnSpc>
                <a:spcPct val="100000"/>
              </a:lnSpc>
              <a:spcBef>
                <a:spcPts val="0"/>
              </a:spcBef>
              <a:spcAft>
                <a:spcPts val="600"/>
              </a:spcAft>
            </a:pPr>
            <a:r>
              <a:rPr lang="cs-CZ" sz="1400" dirty="0"/>
              <a:t>Po úspěšné validaci jsou data doplněna z ROS (registr osob). </a:t>
            </a:r>
          </a:p>
          <a:p>
            <a:pPr lvl="1">
              <a:lnSpc>
                <a:spcPct val="100000"/>
              </a:lnSpc>
              <a:spcBef>
                <a:spcPts val="0"/>
              </a:spcBef>
              <a:spcAft>
                <a:spcPts val="600"/>
              </a:spcAft>
            </a:pPr>
            <a:r>
              <a:rPr lang="cs-CZ" sz="1400" dirty="0"/>
              <a:t>Pokud nelze validovat, kontaktujte technickou podporu </a:t>
            </a:r>
            <a:r>
              <a:rPr lang="cs-CZ" sz="1400" dirty="0">
                <a:hlinkClick r:id="rId3"/>
              </a:rPr>
              <a:t>iskp@mpsv.cz</a:t>
            </a:r>
            <a:r>
              <a:rPr lang="cs-CZ" sz="1400" dirty="0"/>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t>Počet zaměstnanců </a:t>
            </a:r>
            <a:br>
              <a:rPr lang="cs-CZ" sz="1400" dirty="0"/>
            </a:br>
            <a:r>
              <a:rPr lang="cs-CZ" sz="1400" dirty="0"/>
              <a:t>a Roční obrat – vazba </a:t>
            </a:r>
            <a:br>
              <a:rPr lang="cs-CZ" sz="1400" dirty="0"/>
            </a:br>
            <a:r>
              <a:rPr lang="cs-CZ" sz="1400" dirty="0"/>
              <a:t>na hodnocení projektu – eliminační kritérium Ověření administrativní, finanční </a:t>
            </a:r>
            <a:br>
              <a:rPr lang="cs-CZ" sz="1400" dirty="0"/>
            </a:br>
            <a:r>
              <a:rPr lang="cs-CZ" sz="1400" dirty="0"/>
              <a:t>a provozní kapacity žadatele.</a:t>
            </a:r>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30</a:t>
            </a:fld>
            <a:endParaRPr lang="cs-CZ"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osoby subjektu</a:t>
            </a:r>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a:t>Nutno vložit hlavní kontaktní osobu a minimálně jednoho statutárního zástupce (rozlišit zaškrtnutím </a:t>
            </a:r>
            <a:r>
              <a:rPr lang="cs-CZ" sz="2000" dirty="0" err="1"/>
              <a:t>checkboxu</a:t>
            </a:r>
            <a:r>
              <a:rPr lang="cs-CZ" sz="2000" dirty="0"/>
              <a:t>).</a:t>
            </a:r>
          </a:p>
          <a:p>
            <a:pPr algn="just">
              <a:spcBef>
                <a:spcPts val="0"/>
              </a:spcBef>
              <a:spcAft>
                <a:spcPts val="0"/>
              </a:spcAft>
            </a:pPr>
            <a:r>
              <a:rPr lang="cs-CZ" sz="2000" dirty="0"/>
              <a:t>Každá další osoba je vložena pomocí Nový záznam.</a:t>
            </a:r>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a:t>36</a:t>
            </a:r>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ÚČTY SUBJEKTU, ÚČETNÍ OBDOBÍ, KATEGORIE INTERVENCÍ </a:t>
            </a:r>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a:t>Záložky Účty subjektu, Účetní období a Kategorie intervencí se v žádosti o finanční podporu nevyplňují, </a:t>
            </a:r>
            <a:r>
              <a:rPr lang="cs-CZ" sz="1800" b="1" dirty="0"/>
              <a:t>jsou </a:t>
            </a:r>
            <a:r>
              <a:rPr lang="cs-CZ" sz="1800" b="1" dirty="0" err="1"/>
              <a:t>NEeditovatelné</a:t>
            </a:r>
            <a:r>
              <a:rPr lang="cs-CZ" sz="1800" b="1" dirty="0"/>
              <a:t>!!!</a:t>
            </a:r>
          </a:p>
          <a:p>
            <a:pPr marL="0" indent="0" algn="just">
              <a:lnSpc>
                <a:spcPct val="100000"/>
              </a:lnSpc>
              <a:spcBef>
                <a:spcPts val="0"/>
              </a:spcBef>
              <a:spcAft>
                <a:spcPts val="0"/>
              </a:spcAft>
              <a:buNone/>
            </a:pPr>
            <a:endParaRPr lang="cs-CZ" sz="1800" dirty="0"/>
          </a:p>
          <a:p>
            <a:pPr algn="just">
              <a:lnSpc>
                <a:spcPct val="100000"/>
              </a:lnSpc>
              <a:spcBef>
                <a:spcPts val="0"/>
              </a:spcBef>
              <a:spcAft>
                <a:spcPts val="0"/>
              </a:spcAft>
            </a:pPr>
            <a:r>
              <a:rPr lang="cs-CZ" sz="1800" dirty="0"/>
              <a:t>Žadatel vyplňuje až před přípravou právního aktu na vyzvání poskytovatele podpory.</a:t>
            </a:r>
          </a:p>
          <a:p>
            <a:pPr algn="just">
              <a:lnSpc>
                <a:spcPct val="100000"/>
              </a:lnSpc>
              <a:spcBef>
                <a:spcPts val="0"/>
              </a:spcBef>
              <a:spcAft>
                <a:spcPts val="0"/>
              </a:spcAft>
            </a:pPr>
            <a:endParaRPr lang="cs-CZ" sz="1800" dirty="0"/>
          </a:p>
          <a:p>
            <a:pPr algn="just">
              <a:lnSpc>
                <a:spcPct val="100000"/>
              </a:lnSpc>
              <a:spcBef>
                <a:spcPts val="0"/>
              </a:spcBef>
              <a:spcAft>
                <a:spcPts val="0"/>
              </a:spcAft>
            </a:pPr>
            <a:r>
              <a:rPr lang="cs-CZ" sz="1800" b="1" dirty="0">
                <a:hlinkClick r:id="rId3"/>
              </a:rPr>
              <a:t>Pokyny k doplnění žádosti o podporu v IS KP14+ před vydáním právního aktu</a:t>
            </a:r>
            <a:r>
              <a:rPr lang="cs-CZ" sz="1800" b="1" dirty="0"/>
              <a:t> </a:t>
            </a:r>
            <a:r>
              <a:rPr lang="cs-CZ" sz="1800" dirty="0"/>
              <a:t>(v aktuálním vydání).</a:t>
            </a:r>
          </a:p>
          <a:p>
            <a:pPr marL="0" indent="0" algn="just">
              <a:lnSpc>
                <a:spcPct val="100000"/>
              </a:lnSpc>
              <a:spcBef>
                <a:spcPts val="0"/>
              </a:spcBef>
              <a:spcAft>
                <a:spcPts val="0"/>
              </a:spcAft>
              <a:buNone/>
            </a:pPr>
            <a:endParaRPr lang="cs-CZ" sz="1800" dirty="0"/>
          </a:p>
          <a:p>
            <a:pPr lvl="1">
              <a:lnSpc>
                <a:spcPct val="100000"/>
              </a:lnSpc>
              <a:spcBef>
                <a:spcPts val="0"/>
              </a:spcBef>
              <a:spcAft>
                <a:spcPts val="600"/>
              </a:spcAft>
            </a:pPr>
            <a:r>
              <a:rPr lang="cs-CZ" sz="1400" dirty="0"/>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32</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jednotkový </a:t>
            </a:r>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33</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a:t>Přímá editace nákladů.</a:t>
            </a:r>
          </a:p>
          <a:p>
            <a:pPr>
              <a:lnSpc>
                <a:spcPct val="100000"/>
              </a:lnSpc>
              <a:spcBef>
                <a:spcPts val="0"/>
              </a:spcBef>
              <a:spcAft>
                <a:spcPts val="1200"/>
              </a:spcAft>
              <a:buFont typeface="Wingdings" panose="05000000000000000000" pitchFamily="2" charset="2"/>
              <a:buChar char=""/>
            </a:pPr>
            <a:r>
              <a:rPr lang="cs-CZ" sz="1800" b="1" dirty="0"/>
              <a:t>Editovat vše </a:t>
            </a:r>
            <a:r>
              <a:rPr lang="cs-CZ" sz="1800" dirty="0"/>
              <a:t>(tlačítko </a:t>
            </a:r>
            <a:br>
              <a:rPr lang="cs-CZ" sz="1800" dirty="0"/>
            </a:br>
            <a:r>
              <a:rPr lang="cs-CZ" sz="1800" dirty="0"/>
              <a:t>pod rozpočtem) – umožňuje přímé vpisování nákladů do  rozpočtu. </a:t>
            </a:r>
            <a:br>
              <a:rPr lang="cs-CZ" sz="1800" dirty="0"/>
            </a:br>
            <a:r>
              <a:rPr lang="cs-CZ" sz="1800" dirty="0"/>
              <a:t>Po vyplnění celého rozpočtu stačí zmáčknout </a:t>
            </a:r>
            <a:r>
              <a:rPr lang="cs-CZ" sz="1800" b="1" dirty="0"/>
              <a:t>Uložit vše</a:t>
            </a:r>
            <a:r>
              <a:rPr lang="cs-CZ" sz="1800" dirty="0"/>
              <a:t>.</a:t>
            </a:r>
            <a:r>
              <a:rPr lang="cs-CZ" sz="1800" b="1" dirty="0"/>
              <a:t> </a:t>
            </a:r>
          </a:p>
          <a:p>
            <a:pPr>
              <a:lnSpc>
                <a:spcPct val="100000"/>
              </a:lnSpc>
              <a:spcBef>
                <a:spcPts val="0"/>
              </a:spcBef>
              <a:spcAft>
                <a:spcPts val="1200"/>
              </a:spcAft>
              <a:buFont typeface="Wingdings" panose="05000000000000000000" pitchFamily="2" charset="2"/>
              <a:buChar char=""/>
            </a:pPr>
            <a:r>
              <a:rPr lang="cs-CZ" sz="1800" b="1" u="sng" dirty="0"/>
              <a:t>Možno exportovat </a:t>
            </a:r>
            <a:br>
              <a:rPr lang="cs-CZ" sz="1800" b="1" u="sng" dirty="0"/>
            </a:br>
            <a:r>
              <a:rPr lang="cs-CZ" sz="1800" b="1" u="sng" dirty="0"/>
              <a:t>do Excelu!!!</a:t>
            </a: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Rozpočet jednotkový </a:t>
            </a:r>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a:t>Editace po jednotlivých řádcích.</a:t>
            </a:r>
          </a:p>
          <a:p>
            <a:pPr algn="just">
              <a:lnSpc>
                <a:spcPct val="100000"/>
              </a:lnSpc>
              <a:spcBef>
                <a:spcPts val="0"/>
              </a:spcBef>
            </a:pPr>
            <a:r>
              <a:rPr lang="cs-CZ" sz="1800" dirty="0"/>
              <a:t>Aktivní řádek možno editovat přímo </a:t>
            </a:r>
            <a:r>
              <a:rPr lang="cs-CZ" sz="1800" u="sng" dirty="0"/>
              <a:t>pod</a:t>
            </a:r>
            <a:r>
              <a:rPr lang="cs-CZ" sz="1800" dirty="0"/>
              <a:t> rozpočtem.</a:t>
            </a:r>
          </a:p>
          <a:p>
            <a:pPr algn="just">
              <a:lnSpc>
                <a:spcPct val="100000"/>
              </a:lnSpc>
              <a:spcBef>
                <a:spcPts val="0"/>
              </a:spcBef>
            </a:pPr>
            <a:r>
              <a:rPr lang="cs-CZ" sz="1800" dirty="0"/>
              <a:t>U položek označených zelenou fajfkou, je možno vytvářet podpoložky – přes tlačítko Nový záznam.</a:t>
            </a:r>
          </a:p>
          <a:p>
            <a:pPr algn="just">
              <a:lnSpc>
                <a:spcPct val="100000"/>
              </a:lnSpc>
              <a:spcBef>
                <a:spcPts val="0"/>
              </a:spcBef>
            </a:pPr>
            <a:r>
              <a:rPr lang="cs-CZ" sz="1800" dirty="0"/>
              <a:t>Každou vyplněnou/založenou položku je potřeba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34</a:t>
            </a:fld>
            <a:endParaRPr lang="cs-CZ" dirty="0"/>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Přehled zdrojů financování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35</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a:t>Rozpad zdrojů financování pomocí tlačítka Rozpad financí.</a:t>
            </a:r>
          </a:p>
          <a:p>
            <a:pPr algn="just">
              <a:lnSpc>
                <a:spcPct val="100000"/>
              </a:lnSpc>
              <a:spcBef>
                <a:spcPts val="0"/>
              </a:spcBef>
              <a:buFont typeface="Wingdings" panose="05000000000000000000" pitchFamily="2" charset="2"/>
              <a:buChar char=""/>
            </a:pPr>
            <a:r>
              <a:rPr lang="cs-CZ" sz="1800" dirty="0"/>
              <a:t>Po každé změně 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6136" y="3609671"/>
            <a:ext cx="3206071" cy="237626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3" name="Obdélník 2"/>
          <p:cNvSpPr/>
          <p:nvPr/>
        </p:nvSpPr>
        <p:spPr>
          <a:xfrm>
            <a:off x="5580112" y="2780928"/>
            <a:ext cx="1224136" cy="576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9727647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Finanční plán</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36</a:t>
            </a:fld>
            <a:endParaRPr lang="cs-CZ" dirty="0"/>
          </a:p>
        </p:txBody>
      </p:sp>
      <p:sp>
        <p:nvSpPr>
          <p:cNvPr id="5" name="Zástupný symbol pro obsah 4"/>
          <p:cNvSpPr>
            <a:spLocks noGrp="1"/>
          </p:cNvSpPr>
          <p:nvPr>
            <p:ph idx="13"/>
          </p:nvPr>
        </p:nvSpPr>
        <p:spPr>
          <a:xfrm>
            <a:off x="431540" y="5373216"/>
            <a:ext cx="8208912" cy="1152128"/>
          </a:xfrm>
        </p:spPr>
        <p:txBody>
          <a:bodyPr/>
          <a:lstStyle/>
          <a:p>
            <a:pPr algn="just">
              <a:lnSpc>
                <a:spcPct val="100000"/>
              </a:lnSpc>
              <a:spcBef>
                <a:spcPts val="0"/>
              </a:spcBef>
              <a:buFont typeface="Wingdings" panose="05000000000000000000" pitchFamily="2" charset="2"/>
              <a:buChar char=""/>
            </a:pPr>
            <a:r>
              <a:rPr lang="cs-CZ" sz="1800" dirty="0"/>
              <a:t>Finanční plán se generuje automaticky, ale žadatel ho může ručně upravit.</a:t>
            </a:r>
          </a:p>
          <a:p>
            <a:pPr algn="just">
              <a:lnSpc>
                <a:spcPct val="100000"/>
              </a:lnSpc>
              <a:spcBef>
                <a:spcPts val="0"/>
              </a:spcBef>
              <a:buFont typeface="Wingdings" panose="05000000000000000000" pitchFamily="2" charset="2"/>
              <a:buChar char=""/>
            </a:pPr>
            <a:r>
              <a:rPr lang="cs-CZ" sz="1800" dirty="0"/>
              <a:t>Automatické generování FP je převzato z nastavení Výzvy ŘO do výzev MAS.</a:t>
            </a:r>
          </a:p>
          <a:p>
            <a:pPr algn="just">
              <a:lnSpc>
                <a:spcPct val="100000"/>
              </a:lnSpc>
              <a:spcBef>
                <a:spcPts val="0"/>
              </a:spcBef>
              <a:buFont typeface="Wingdings" panose="05000000000000000000" pitchFamily="2" charset="2"/>
              <a:buChar char=""/>
            </a:pPr>
            <a:r>
              <a:rPr lang="cs-CZ" sz="1800" dirty="0"/>
              <a:t>Kontrola shody částek finančního plánu a rozpočtu.</a:t>
            </a:r>
          </a:p>
          <a:p>
            <a:pPr algn="just">
              <a:lnSpc>
                <a:spcPct val="100000"/>
              </a:lnSpc>
              <a:spcBef>
                <a:spcPts val="0"/>
              </a:spcBef>
              <a:buFont typeface="Wingdings" panose="05000000000000000000" pitchFamily="2" charset="2"/>
              <a:buChar char=""/>
            </a:pPr>
            <a:endParaRPr lang="cs-CZ" sz="1800" dirty="0"/>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37</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a:t>Záložka Projekt </a:t>
            </a:r>
            <a:br>
              <a:rPr lang="cs-CZ" sz="1600" dirty="0"/>
            </a:br>
            <a:r>
              <a:rPr lang="cs-CZ" sz="1600" dirty="0"/>
              <a:t>(sekce Identifikace projektu)</a:t>
            </a:r>
          </a:p>
          <a:p>
            <a:pPr algn="just">
              <a:lnSpc>
                <a:spcPct val="100000"/>
              </a:lnSpc>
              <a:spcBef>
                <a:spcPts val="0"/>
              </a:spcBef>
              <a:buFont typeface="Wingdings" panose="05000000000000000000" pitchFamily="2" charset="2"/>
              <a:buChar char=""/>
            </a:pPr>
            <a:r>
              <a:rPr lang="cs-CZ" sz="1600" dirty="0"/>
              <a:t>Záložka Veřejné zakázky </a:t>
            </a:r>
          </a:p>
          <a:p>
            <a:pPr>
              <a:lnSpc>
                <a:spcPct val="100000"/>
              </a:lnSpc>
              <a:spcBef>
                <a:spcPts val="0"/>
              </a:spcBef>
              <a:buFont typeface="Wingdings" panose="05000000000000000000" pitchFamily="2" charset="2"/>
              <a:buChar char=""/>
            </a:pPr>
            <a:r>
              <a:rPr lang="cs-CZ" sz="1600" b="1" dirty="0"/>
              <a:t>Zjednodušeně se jedná o zakázky </a:t>
            </a:r>
            <a:br>
              <a:rPr lang="cs-CZ" sz="1600" b="1" dirty="0"/>
            </a:br>
            <a:r>
              <a:rPr lang="cs-CZ" sz="1600" b="1" dirty="0"/>
              <a:t>s předpokládanou hodnotou dosahující či vyšší než 400.000 Kč bez DPH nebo s přepokládanou hodnotou dosahující či vyšší než 500.000 Kč </a:t>
            </a:r>
            <a:br>
              <a:rPr lang="cs-CZ" sz="1600" b="1" dirty="0"/>
            </a:br>
            <a:r>
              <a:rPr lang="cs-CZ" sz="1600" b="1" dirty="0"/>
              <a:t>bez DPH </a:t>
            </a:r>
            <a:r>
              <a:rPr lang="cs-CZ" sz="1400" dirty="0"/>
              <a:t>v případě, že zadavatel nepatří mezi veřejné </a:t>
            </a:r>
            <a:br>
              <a:rPr lang="cs-CZ" sz="1400" dirty="0"/>
            </a:br>
            <a:r>
              <a:rPr lang="cs-CZ" sz="1400" dirty="0"/>
              <a:t>či sektorové zadavatele podle § 2 odst. 2 a 6 zákona </a:t>
            </a:r>
            <a:br>
              <a:rPr lang="cs-CZ" sz="1400" dirty="0"/>
            </a:br>
            <a:r>
              <a:rPr lang="cs-CZ" sz="1400" dirty="0"/>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t>ÚČELOVÉ DĚLENÍ PŘEDMĚTU VZ JE NEPŘÍPUSTNÉ !!!</a:t>
            </a:r>
          </a:p>
        </p:txBody>
      </p:sp>
    </p:spTree>
    <p:extLst>
      <p:ext uri="{BB962C8B-B14F-4D97-AF65-F5344CB8AC3E}">
        <p14:creationId xmlns:p14="http://schemas.microsoft.com/office/powerpoint/2010/main" val="31141049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čestné prohlášení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t>Zaškrtnout </a:t>
            </a:r>
            <a:r>
              <a:rPr lang="cs-CZ" sz="1600" dirty="0" err="1"/>
              <a:t>checkbox</a:t>
            </a:r>
            <a:r>
              <a:rPr lang="cs-CZ" sz="1600" dirty="0"/>
              <a:t> u požadovaných čestných prohlášení a každý řádek uložit.</a:t>
            </a:r>
          </a:p>
          <a:p>
            <a:pPr algn="just">
              <a:lnSpc>
                <a:spcPct val="100000"/>
              </a:lnSpc>
              <a:spcBef>
                <a:spcPts val="0"/>
              </a:spcBef>
              <a:buFont typeface="Wingdings" panose="05000000000000000000" pitchFamily="2" charset="2"/>
              <a:buChar char=""/>
            </a:pPr>
            <a:r>
              <a:rPr lang="cs-CZ" sz="1600" dirty="0"/>
              <a:t>Editace se omezuje na vyznačení souhlasu s textem prohlášení, textové pole </a:t>
            </a:r>
            <a:br>
              <a:rPr lang="cs-CZ" sz="1600" dirty="0"/>
            </a:br>
            <a:r>
              <a:rPr lang="cs-CZ" sz="1600" dirty="0"/>
              <a:t>s 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a:t>1. Co chceme a můžeme změnit? </a:t>
            </a:r>
          </a:p>
          <a:p>
            <a:pPr lvl="1">
              <a:lnSpc>
                <a:spcPct val="100000"/>
              </a:lnSpc>
              <a:spcBef>
                <a:spcPts val="0"/>
              </a:spcBef>
              <a:spcAft>
                <a:spcPts val="0"/>
              </a:spcAft>
            </a:pPr>
            <a:r>
              <a:rPr lang="cs-CZ" sz="1600" b="1" dirty="0"/>
              <a:t>Cíl projektu musí být:</a:t>
            </a:r>
          </a:p>
          <a:p>
            <a:pPr marL="414000" lvl="1" indent="0">
              <a:lnSpc>
                <a:spcPct val="100000"/>
              </a:lnSpc>
              <a:spcBef>
                <a:spcPts val="0"/>
              </a:spcBef>
              <a:buNone/>
            </a:pPr>
            <a:r>
              <a:rPr lang="cs-CZ" sz="1600" dirty="0"/>
              <a:t>	</a:t>
            </a:r>
            <a:r>
              <a:rPr lang="cs-CZ" sz="1600" b="1" dirty="0"/>
              <a:t>1)</a:t>
            </a:r>
            <a:r>
              <a:rPr lang="cs-CZ" sz="1600" dirty="0"/>
              <a:t> </a:t>
            </a:r>
            <a:r>
              <a:rPr lang="cs-CZ" sz="1600" b="1" dirty="0"/>
              <a:t>reálně dosažitelný </a:t>
            </a:r>
            <a:r>
              <a:rPr lang="cs-CZ" sz="1600" dirty="0"/>
              <a:t>v daném čase a za daných podmínek,</a:t>
            </a:r>
          </a:p>
          <a:p>
            <a:pPr marL="414000" lvl="1" indent="0">
              <a:lnSpc>
                <a:spcPct val="100000"/>
              </a:lnSpc>
              <a:spcBef>
                <a:spcPts val="0"/>
              </a:spcBef>
              <a:buNone/>
            </a:pPr>
            <a:r>
              <a:rPr lang="cs-CZ" sz="1600" dirty="0"/>
              <a:t>	</a:t>
            </a:r>
            <a:r>
              <a:rPr lang="cs-CZ" sz="1600" b="1" dirty="0"/>
              <a:t>2) měřitelný</a:t>
            </a:r>
            <a:r>
              <a:rPr lang="cs-CZ" sz="1600" dirty="0"/>
              <a:t>, aby bylo možné po ukončení projektu prokázat jeho naplnění 	    pomocí kvantifikovaných údajů.</a:t>
            </a:r>
          </a:p>
          <a:p>
            <a:pPr lvl="1">
              <a:lnSpc>
                <a:spcPct val="100000"/>
              </a:lnSpc>
              <a:spcBef>
                <a:spcPts val="0"/>
              </a:spcBef>
            </a:pPr>
            <a:r>
              <a:rPr lang="cs-CZ" sz="1600" b="1" dirty="0"/>
              <a:t>Cíle projektu dělíme na:</a:t>
            </a:r>
          </a:p>
          <a:p>
            <a:pPr marL="0" indent="0" hangingPunct="0">
              <a:lnSpc>
                <a:spcPct val="100000"/>
              </a:lnSpc>
              <a:spcBef>
                <a:spcPts val="0"/>
              </a:spcBef>
              <a:spcAft>
                <a:spcPts val="0"/>
              </a:spcAft>
              <a:buNone/>
            </a:pPr>
            <a:r>
              <a:rPr lang="cs-CZ" sz="1600" b="1" dirty="0"/>
              <a:t>	1) Hlavní </a:t>
            </a:r>
            <a:r>
              <a:rPr lang="cs-CZ" sz="1600" dirty="0"/>
              <a:t>= “globální změna“, ke které projekt přispívá - formulován obecněji, </a:t>
            </a:r>
          </a:p>
          <a:p>
            <a:pPr marL="0" lvl="0" indent="0" hangingPunct="0">
              <a:lnSpc>
                <a:spcPct val="100000"/>
              </a:lnSpc>
              <a:spcBef>
                <a:spcPts val="0"/>
              </a:spcBef>
              <a:spcAft>
                <a:spcPts val="0"/>
              </a:spcAft>
              <a:buNone/>
            </a:pPr>
            <a:r>
              <a:rPr lang="cs-CZ" sz="1600" dirty="0"/>
              <a:t>	</a:t>
            </a:r>
            <a:r>
              <a:rPr lang="cs-CZ" sz="1600" b="1" dirty="0"/>
              <a:t>2) Specifické </a:t>
            </a:r>
            <a:r>
              <a:rPr lang="cs-CZ" sz="1600" dirty="0"/>
              <a:t>= konkrétní změny, které projekt přinese (SMART).</a:t>
            </a:r>
          </a:p>
          <a:p>
            <a:pPr marL="0" lvl="0" indent="0" hangingPunct="0">
              <a:lnSpc>
                <a:spcPct val="100000"/>
              </a:lnSpc>
              <a:spcBef>
                <a:spcPts val="0"/>
              </a:spcBef>
              <a:spcAft>
                <a:spcPts val="0"/>
              </a:spcAft>
              <a:buNone/>
            </a:pPr>
            <a:endParaRPr lang="cs-CZ" sz="1600" dirty="0"/>
          </a:p>
          <a:p>
            <a:pPr marL="0" lvl="1" indent="0">
              <a:lnSpc>
                <a:spcPts val="2880"/>
              </a:lnSpc>
              <a:spcBef>
                <a:spcPts val="600"/>
              </a:spcBef>
              <a:spcAft>
                <a:spcPts val="600"/>
              </a:spcAft>
              <a:buSzPct val="100000"/>
              <a:buNone/>
            </a:pPr>
            <a:r>
              <a:rPr lang="cs-CZ" sz="1600" b="1" dirty="0"/>
              <a:t>Doporučení:</a:t>
            </a:r>
            <a:endParaRPr lang="cs-CZ" sz="1600" dirty="0"/>
          </a:p>
          <a:p>
            <a:pPr lvl="0" algn="just" hangingPunct="0">
              <a:lnSpc>
                <a:spcPct val="100000"/>
              </a:lnSpc>
              <a:spcBef>
                <a:spcPts val="0"/>
              </a:spcBef>
              <a:spcAft>
                <a:spcPts val="0"/>
              </a:spcAft>
            </a:pPr>
            <a:r>
              <a:rPr lang="cs-CZ" sz="1600" dirty="0"/>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t>dbejte na dosažitelnost cílů (již při vytyčování cílů musíte mít představu o aktivitách),</a:t>
            </a:r>
          </a:p>
          <a:p>
            <a:pPr lvl="0" algn="just" hangingPunct="0">
              <a:lnSpc>
                <a:spcPct val="100000"/>
              </a:lnSpc>
              <a:spcBef>
                <a:spcPts val="0"/>
              </a:spcBef>
              <a:spcAft>
                <a:spcPts val="0"/>
              </a:spcAft>
            </a:pPr>
            <a:r>
              <a:rPr lang="cs-CZ" sz="1600" dirty="0"/>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1145302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dokumenty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t>Požadované dokumenty jsou uvedeny v textu výzvy MAS/ŘO.</a:t>
            </a:r>
          </a:p>
          <a:p>
            <a:pPr algn="just">
              <a:lnSpc>
                <a:spcPct val="100000"/>
              </a:lnSpc>
              <a:spcBef>
                <a:spcPts val="0"/>
              </a:spcBef>
              <a:spcAft>
                <a:spcPts val="0"/>
              </a:spcAft>
              <a:buFont typeface="Wingdings" panose="05000000000000000000" pitchFamily="2" charset="2"/>
              <a:buChar char=""/>
            </a:pPr>
            <a:r>
              <a:rPr lang="cs-CZ" sz="1600" dirty="0"/>
              <a:t>Předdefinovaný </a:t>
            </a:r>
            <a:r>
              <a:rPr lang="cs-CZ" sz="1600" u="sng" dirty="0"/>
              <a:t>vzor/formulář</a:t>
            </a:r>
            <a:r>
              <a:rPr lang="cs-CZ" sz="1600" dirty="0"/>
              <a:t> přílohy stáhnete přes tlačítko Stáhnout soubor dokumentu.</a:t>
            </a:r>
          </a:p>
          <a:p>
            <a:pPr algn="just">
              <a:lnSpc>
                <a:spcPct val="100000"/>
              </a:lnSpc>
              <a:spcBef>
                <a:spcPts val="0"/>
              </a:spcBef>
              <a:spcAft>
                <a:spcPts val="0"/>
              </a:spcAft>
              <a:buFont typeface="Wingdings" panose="05000000000000000000" pitchFamily="2" charset="2"/>
              <a:buChar char=""/>
            </a:pPr>
            <a:r>
              <a:rPr lang="cs-CZ" sz="1600" dirty="0"/>
              <a:t>Tlačítkem Připojit fyzický soubor připojíte a záznam uložte.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Operace se žádostí</a:t>
            </a:r>
          </a:p>
        </p:txBody>
      </p:sp>
      <p:sp>
        <p:nvSpPr>
          <p:cNvPr id="3" name="Zástupný symbol pro obsah 2"/>
          <p:cNvSpPr>
            <a:spLocks noGrp="1"/>
          </p:cNvSpPr>
          <p:nvPr>
            <p:ph idx="1"/>
          </p:nvPr>
        </p:nvSpPr>
        <p:spPr>
          <a:xfrm>
            <a:off x="540000" y="1484784"/>
            <a:ext cx="8064000" cy="2403216"/>
          </a:xfrm>
        </p:spPr>
        <p:txBody>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41</a:t>
            </a:fld>
            <a:endParaRPr lang="cs-CZ" dirty="0"/>
          </a:p>
        </p:txBody>
      </p:sp>
      <p:pic>
        <p:nvPicPr>
          <p:cNvPr id="12290" name="Picture 2"/>
          <p:cNvPicPr>
            <a:picLocks noGrp="1" noChangeAspect="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a:t>Uživatel, který žádost založil se automaticky stává </a:t>
            </a:r>
            <a:r>
              <a:rPr lang="cs-CZ" sz="1800" u="sng" dirty="0"/>
              <a:t>Správcem přístupů.</a:t>
            </a:r>
          </a:p>
          <a:p>
            <a:pPr marL="0" indent="0" algn="just">
              <a:buNone/>
            </a:pPr>
            <a:endParaRPr lang="cs-CZ" u="sng" dirty="0"/>
          </a:p>
          <a:p>
            <a:pPr marL="0" indent="0" algn="just">
              <a:buNone/>
            </a:pPr>
            <a:endParaRPr lang="cs-CZ" u="sng" dirty="0"/>
          </a:p>
          <a:p>
            <a:pPr algn="just">
              <a:spcBef>
                <a:spcPts val="0"/>
              </a:spcBef>
              <a:spcAft>
                <a:spcPts val="0"/>
              </a:spcAft>
            </a:pPr>
            <a:endParaRPr lang="cs-CZ" dirty="0"/>
          </a:p>
          <a:p>
            <a:pPr algn="just">
              <a:spcBef>
                <a:spcPts val="0"/>
              </a:spcBef>
              <a:spcAft>
                <a:spcPts val="0"/>
              </a:spcAft>
            </a:pPr>
            <a:r>
              <a:rPr lang="cs-CZ" sz="1800" dirty="0"/>
              <a:t>Možno zpřístupnit žádost dalším uživatelům, včetně pracovníků technické podpory </a:t>
            </a:r>
            <a:r>
              <a:rPr lang="cs-CZ" sz="1800" dirty="0">
                <a:hlinkClick r:id="rId3"/>
              </a:rPr>
              <a:t>iskp@mpsv.cz</a:t>
            </a:r>
            <a:r>
              <a:rPr lang="cs-CZ" sz="1800" dirty="0"/>
              <a:t>. </a:t>
            </a:r>
          </a:p>
          <a:p>
            <a:pPr algn="just"/>
            <a:r>
              <a:rPr lang="cs-CZ" sz="1800" u="sng" dirty="0"/>
              <a:t>Nastavit práva uživatelů:</a:t>
            </a:r>
          </a:p>
          <a:p>
            <a:pPr lvl="1" algn="just"/>
            <a:r>
              <a:rPr lang="cs-CZ" sz="1800" dirty="0"/>
              <a:t>Čtenář</a:t>
            </a:r>
          </a:p>
          <a:p>
            <a:pPr lvl="1" algn="just"/>
            <a:r>
              <a:rPr lang="cs-CZ" sz="1800" dirty="0"/>
              <a:t>Editor</a:t>
            </a:r>
          </a:p>
          <a:p>
            <a:pPr lvl="1" algn="just"/>
            <a:r>
              <a:rPr lang="cs-CZ" sz="1800" dirty="0"/>
              <a:t>Signatář</a:t>
            </a:r>
          </a:p>
          <a:p>
            <a:pPr lvl="1" algn="just"/>
            <a:r>
              <a:rPr lang="cs-CZ" sz="1800" dirty="0"/>
              <a:t>Správce přístupů</a:t>
            </a:r>
          </a:p>
          <a:p>
            <a:pPr lvl="1" algn="just"/>
            <a:r>
              <a:rPr lang="cs-CZ" sz="1800" dirty="0"/>
              <a:t>Zástupce správce přístupů</a:t>
            </a:r>
          </a:p>
          <a:p>
            <a:pPr marL="414000" lvl="1" indent="0">
              <a:buNone/>
            </a:pPr>
            <a:endParaRPr lang="cs-CZ" dirty="0"/>
          </a:p>
          <a:p>
            <a:pPr marL="414000" lvl="1" indent="0">
              <a:buNone/>
            </a:pPr>
            <a:endParaRPr lang="cs-CZ" dirty="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42</a:t>
            </a:fld>
            <a:endParaRPr lang="cs-CZ"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t>Přidělení přístupu novému uživateli pomocí tlačítka Nový záznam.</a:t>
            </a:r>
          </a:p>
          <a:p>
            <a:pPr algn="just">
              <a:spcBef>
                <a:spcPts val="0"/>
              </a:spcBef>
              <a:spcAft>
                <a:spcPts val="0"/>
              </a:spcAft>
              <a:buFont typeface="Wingdings" panose="05000000000000000000" pitchFamily="2" charset="2"/>
              <a:buChar char=""/>
            </a:pPr>
            <a:r>
              <a:rPr lang="cs-CZ" sz="1800" dirty="0"/>
              <a:t>Změna práv stávajících uživatelů – Změnit nastavení přístupů.</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 k projektu  </a:t>
            </a:r>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a:t>Pokud má aplikace ISKP14+ umožnit signatáři podepsat žádost, musí mu být přidělena </a:t>
            </a:r>
            <a:r>
              <a:rPr lang="cs-CZ" sz="1800" b="1" dirty="0"/>
              <a:t>Úloha</a:t>
            </a:r>
            <a:r>
              <a:rPr lang="cs-CZ" sz="1800" dirty="0"/>
              <a:t> k podpisu.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a:t>Úlohu lze přidat pomocí tlačítka </a:t>
            </a:r>
            <a:br>
              <a:rPr lang="cs-CZ" sz="1800" dirty="0"/>
            </a:br>
            <a:r>
              <a:rPr lang="cs-CZ" sz="1800" dirty="0"/>
              <a:t>Nový záznam. </a:t>
            </a:r>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Plné moci</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45</a:t>
            </a:fld>
            <a:endParaRPr lang="cs-CZ"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Kontrola</a:t>
            </a:r>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a:t>Provádíme zpravidla po vyplnění všech záložek (celé žádosti). </a:t>
            </a:r>
          </a:p>
          <a:p>
            <a:pPr algn="just">
              <a:lnSpc>
                <a:spcPct val="100000"/>
              </a:lnSpc>
            </a:pPr>
            <a:r>
              <a:rPr lang="cs-CZ" sz="1800" dirty="0"/>
              <a:t>Můžeme využít i průběžně jako nápovědu jak správně dané pole vyplnit.</a:t>
            </a:r>
          </a:p>
          <a:p>
            <a:pPr algn="just">
              <a:lnSpc>
                <a:spcPct val="100000"/>
              </a:lnSpc>
            </a:pPr>
            <a:r>
              <a:rPr lang="cs-CZ" sz="1800" dirty="0"/>
              <a:t>Všechny červené chybové hlášky nutno odstranit.</a:t>
            </a:r>
          </a:p>
          <a:p>
            <a:endParaRPr lang="cs-CZ" dirty="0"/>
          </a:p>
          <a:p>
            <a:endParaRPr lang="cs-CZ" dirty="0"/>
          </a:p>
          <a:p>
            <a:endParaRPr lang="cs-CZ" dirty="0"/>
          </a:p>
          <a:p>
            <a:endParaRPr lang="cs-CZ" dirty="0"/>
          </a:p>
          <a:p>
            <a:r>
              <a:rPr lang="cs-CZ" sz="1800" dirty="0"/>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Finalizace</a:t>
            </a:r>
          </a:p>
        </p:txBody>
      </p:sp>
      <p:sp>
        <p:nvSpPr>
          <p:cNvPr id="3" name="Zástupný symbol pro obsah 2"/>
          <p:cNvSpPr>
            <a:spLocks noGrp="1"/>
          </p:cNvSpPr>
          <p:nvPr>
            <p:ph idx="1"/>
          </p:nvPr>
        </p:nvSpPr>
        <p:spPr>
          <a:xfrm>
            <a:off x="540000" y="1628800"/>
            <a:ext cx="8064000" cy="4680520"/>
          </a:xfrm>
        </p:spPr>
        <p:txBody>
          <a:bodyPr/>
          <a:lstStyle/>
          <a:p>
            <a:r>
              <a:rPr lang="cs-CZ" sz="1800" dirty="0"/>
              <a:t>Nutno v nastavení přístupů (záložka Přístup k žádosti) uvést/zatrhnout Signatáře.</a:t>
            </a:r>
          </a:p>
          <a:p>
            <a:r>
              <a:rPr lang="cs-CZ" sz="1800" dirty="0"/>
              <a:t>I po finalizaci žádosti o podporu možno provést změny.</a:t>
            </a:r>
          </a:p>
          <a:p>
            <a:r>
              <a:rPr lang="cs-CZ" sz="1800" dirty="0"/>
              <a:t>V PŘÍKAZOVÉM ŘÁDKU se objeví tlačítko STORNO FINALIZACE.</a:t>
            </a:r>
          </a:p>
          <a:p>
            <a:r>
              <a:rPr lang="cs-CZ" sz="1800" dirty="0"/>
              <a:t>Poté opět nutno finalizovat.</a:t>
            </a:r>
          </a:p>
          <a:p>
            <a:r>
              <a:rPr lang="cs-CZ" sz="1800" dirty="0"/>
              <a:t>POZOR!!!</a:t>
            </a:r>
          </a:p>
          <a:p>
            <a:pPr marL="414000" lvl="1" indent="0" algn="just">
              <a:buNone/>
            </a:pPr>
            <a:r>
              <a:rPr lang="cs-CZ" sz="1800" dirty="0"/>
              <a:t>U </a:t>
            </a:r>
            <a:r>
              <a:rPr lang="cs-CZ" sz="1800" dirty="0" err="1"/>
              <a:t>finalizované</a:t>
            </a:r>
            <a:r>
              <a:rPr lang="cs-CZ" sz="1800" dirty="0"/>
              <a:t> žádosti nelze provádět změny v přístupech k projektu. Pokud je nutné změnu provést, musíte zmáčknout Storno finalizace </a:t>
            </a:r>
            <a:br>
              <a:rPr lang="cs-CZ" sz="1800" dirty="0"/>
            </a:br>
            <a:r>
              <a:rPr lang="cs-CZ" sz="1800" dirty="0"/>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a podání žádosti</a:t>
            </a:r>
          </a:p>
        </p:txBody>
      </p:sp>
      <p:sp>
        <p:nvSpPr>
          <p:cNvPr id="3" name="Zástupný symbol pro obsah 2"/>
          <p:cNvSpPr>
            <a:spLocks noGrp="1"/>
          </p:cNvSpPr>
          <p:nvPr>
            <p:ph idx="1"/>
          </p:nvPr>
        </p:nvSpPr>
        <p:spPr>
          <a:xfrm>
            <a:off x="539552" y="1556792"/>
            <a:ext cx="4536056" cy="2403216"/>
          </a:xfrm>
        </p:spPr>
        <p:txBody>
          <a:bodyPr/>
          <a:lstStyle/>
          <a:p>
            <a:r>
              <a:rPr lang="cs-CZ" sz="1600" b="1" u="sng" dirty="0"/>
              <a:t>PODPIS ŽÁDOSTI</a:t>
            </a:r>
          </a:p>
          <a:p>
            <a:pPr lvl="1">
              <a:lnSpc>
                <a:spcPct val="100000"/>
              </a:lnSpc>
            </a:pPr>
            <a:r>
              <a:rPr lang="cs-CZ" sz="1600" dirty="0"/>
              <a:t>Poslední záložka v levém menu.</a:t>
            </a:r>
          </a:p>
          <a:p>
            <a:pPr lvl="1">
              <a:lnSpc>
                <a:spcPct val="100000"/>
              </a:lnSpc>
            </a:pPr>
            <a:r>
              <a:rPr lang="cs-CZ" sz="1600" b="1" u="sng" dirty="0"/>
              <a:t>Zaktivní se až po úspěšné finalizaci.</a:t>
            </a:r>
          </a:p>
          <a:p>
            <a:pPr lvl="1">
              <a:lnSpc>
                <a:spcPct val="100000"/>
              </a:lnSpc>
            </a:pPr>
            <a:r>
              <a:rPr lang="cs-CZ" sz="1600" dirty="0"/>
              <a:t>Podepisuje jeden či více signatářů (dle volby na záložce Identifikace operace </a:t>
            </a:r>
            <a:r>
              <a:rPr lang="cs-CZ" sz="1600" dirty="0">
                <a:sym typeface="Wingdings" pitchFamily="2" charset="2"/>
              </a:rPr>
              <a:t> pole Způsob jednání</a:t>
            </a:r>
            <a:r>
              <a:rPr lang="cs-CZ" sz="1600" dirty="0"/>
              <a:t>).</a:t>
            </a:r>
          </a:p>
          <a:p>
            <a:pPr lvl="1">
              <a:lnSpc>
                <a:spcPct val="100000"/>
              </a:lnSpc>
            </a:pPr>
            <a:r>
              <a:rPr lang="cs-CZ" sz="1600" dirty="0"/>
              <a:t>Nutný elektronický podpis (osobní kvalifikovaný certifikát).</a:t>
            </a:r>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t>PODÁNÍ ŽÁDOSTI</a:t>
            </a:r>
          </a:p>
          <a:p>
            <a:pPr lvl="1" algn="just">
              <a:lnSpc>
                <a:spcPct val="100000"/>
              </a:lnSpc>
            </a:pPr>
            <a:r>
              <a:rPr lang="cs-CZ" sz="1600" dirty="0"/>
              <a:t>Určeno na první záložce Identifikace operace (pole Typ podání) při vyplňování žádosti.</a:t>
            </a:r>
          </a:p>
          <a:p>
            <a:pPr lvl="1" algn="just">
              <a:lnSpc>
                <a:spcPct val="100000"/>
              </a:lnSpc>
            </a:pPr>
            <a:r>
              <a:rPr lang="cs-CZ" sz="1600" dirty="0"/>
              <a:t>Automaticky (nastaveno defaultně) x Ručně. </a:t>
            </a:r>
          </a:p>
          <a:p>
            <a:pPr lvl="1" algn="just">
              <a:lnSpc>
                <a:spcPct val="100000"/>
              </a:lnSpc>
            </a:pPr>
            <a:r>
              <a:rPr lang="cs-CZ" sz="1600" dirty="0"/>
              <a:t>Žádost podána současně s podpisem x Žádost ručně podána.</a:t>
            </a:r>
            <a:r>
              <a:rPr lang="cs-CZ" dirty="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48</a:t>
            </a:fld>
            <a:endParaRPr lang="cs-CZ" dirty="0"/>
          </a:p>
        </p:txBody>
      </p:sp>
      <p:pic>
        <p:nvPicPr>
          <p:cNvPr id="1027" name="Picture 3" descr="C:\Users\michaela.sedlackova\Desktop\Podpis žádosti.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49</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a:t>Na záložce Podpis žádosti klikněte na ikonu pečeti.</a:t>
            </a:r>
          </a:p>
          <a:p>
            <a:pPr algn="just"/>
            <a:r>
              <a:rPr lang="cs-CZ" sz="1800" dirty="0"/>
              <a:t>Po úspěšném podepsání tiskové verze žádosti se černá ikona pečeti změní na zelenou. </a:t>
            </a:r>
          </a:p>
        </p:txBody>
      </p:sp>
      <p:pic>
        <p:nvPicPr>
          <p:cNvPr id="276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t>2. Jak toho chceme dosáhnout?</a:t>
            </a:r>
          </a:p>
          <a:p>
            <a:pPr lvl="1">
              <a:lnSpc>
                <a:spcPct val="100000"/>
              </a:lnSpc>
              <a:spcBef>
                <a:spcPts val="0"/>
              </a:spcBef>
              <a:spcAft>
                <a:spcPts val="600"/>
              </a:spcAft>
            </a:pPr>
            <a:r>
              <a:rPr lang="cs-CZ" sz="1600" dirty="0"/>
              <a:t>V rámci přípravy projektu je nutné </a:t>
            </a:r>
            <a:r>
              <a:rPr lang="cs-CZ" sz="1600" b="1" dirty="0"/>
              <a:t>definovat aktivity </a:t>
            </a:r>
            <a:r>
              <a:rPr lang="cs-CZ" sz="1600" dirty="0"/>
              <a:t>(strategii), kterými bude projekt realizován.</a:t>
            </a:r>
          </a:p>
          <a:p>
            <a:pPr lvl="1">
              <a:lnSpc>
                <a:spcPct val="100000"/>
              </a:lnSpc>
              <a:spcBef>
                <a:spcPts val="0"/>
              </a:spcBef>
              <a:spcAft>
                <a:spcPts val="600"/>
              </a:spcAft>
            </a:pPr>
            <a:r>
              <a:rPr lang="cs-CZ" sz="1600" b="1" dirty="0"/>
              <a:t>Aktivity </a:t>
            </a:r>
            <a:r>
              <a:rPr lang="cs-CZ" sz="1600" dirty="0"/>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vedou k plnění cílů, jsou prostředkem, nástrojem, ne cílem samotným,</a:t>
            </a:r>
          </a:p>
          <a:p>
            <a:pPr algn="just" hangingPunct="0">
              <a:lnSpc>
                <a:spcPct val="100000"/>
              </a:lnSpc>
              <a:spcBef>
                <a:spcPts val="0"/>
              </a:spcBef>
              <a:spcAft>
                <a:spcPts val="0"/>
              </a:spcAft>
            </a:pPr>
            <a:r>
              <a:rPr lang="cs-CZ" sz="1600" dirty="0"/>
              <a:t>udržujte vazbu </a:t>
            </a:r>
            <a:r>
              <a:rPr lang="cs-CZ" sz="1600" b="1" dirty="0"/>
              <a:t>potřeby – cíle – aktivity</a:t>
            </a:r>
            <a:r>
              <a:rPr lang="cs-CZ" sz="1600" dirty="0"/>
              <a:t>,</a:t>
            </a:r>
          </a:p>
          <a:p>
            <a:pPr algn="just" hangingPunct="0">
              <a:lnSpc>
                <a:spcPct val="100000"/>
              </a:lnSpc>
              <a:spcBef>
                <a:spcPts val="0"/>
              </a:spcBef>
              <a:spcAft>
                <a:spcPts val="0"/>
              </a:spcAft>
            </a:pPr>
            <a:r>
              <a:rPr lang="cs-CZ" sz="1600" dirty="0"/>
              <a:t>v projektu nemají co dělat aktivity, u kterých neprokážete, že slouží k naplnění cílů, </a:t>
            </a:r>
            <a:br>
              <a:rPr lang="cs-CZ" sz="1600" dirty="0"/>
            </a:br>
            <a:r>
              <a:rPr lang="cs-CZ" sz="1600" dirty="0"/>
              <a:t>ať už přímo nebo podpůrně,</a:t>
            </a:r>
          </a:p>
          <a:p>
            <a:pPr algn="just" hangingPunct="0">
              <a:lnSpc>
                <a:spcPct val="100000"/>
              </a:lnSpc>
              <a:spcBef>
                <a:spcPts val="0"/>
              </a:spcBef>
              <a:spcAft>
                <a:spcPts val="0"/>
              </a:spcAft>
            </a:pPr>
            <a:r>
              <a:rPr lang="cs-CZ" sz="1600" dirty="0"/>
              <a:t>tvoří tělo projektu,</a:t>
            </a:r>
          </a:p>
          <a:p>
            <a:pPr algn="just" hangingPunct="0">
              <a:lnSpc>
                <a:spcPct val="100000"/>
              </a:lnSpc>
              <a:spcBef>
                <a:spcPts val="0"/>
              </a:spcBef>
              <a:spcAft>
                <a:spcPts val="0"/>
              </a:spcAft>
            </a:pPr>
            <a:r>
              <a:rPr lang="cs-CZ" sz="1600" dirty="0"/>
              <a:t>to, co se bude vlastně s cílovou skupinou a pro cílovou skupinu dělat, </a:t>
            </a:r>
          </a:p>
          <a:p>
            <a:pPr algn="just" hangingPunct="0">
              <a:lnSpc>
                <a:spcPct val="100000"/>
              </a:lnSpc>
              <a:spcBef>
                <a:spcPts val="0"/>
              </a:spcBef>
              <a:spcAft>
                <a:spcPts val="0"/>
              </a:spcAft>
            </a:pPr>
            <a:r>
              <a:rPr lang="cs-CZ" sz="1600" dirty="0"/>
              <a:t>konkrétní rozpis prací: kdo, kdy, co, jak, s kým, kde, jak často bude dělat, </a:t>
            </a:r>
          </a:p>
          <a:p>
            <a:pPr algn="just" hangingPunct="0">
              <a:lnSpc>
                <a:spcPct val="100000"/>
              </a:lnSpc>
              <a:spcBef>
                <a:spcPts val="0"/>
              </a:spcBef>
              <a:spcAft>
                <a:spcPts val="0"/>
              </a:spcAft>
            </a:pPr>
            <a:r>
              <a:rPr lang="cs-CZ" sz="1600" dirty="0"/>
              <a:t>shluky podobných dílčích aktivit = </a:t>
            </a:r>
            <a:r>
              <a:rPr lang="cs-CZ" sz="1600" b="1" dirty="0"/>
              <a:t>klíčové aktivity</a:t>
            </a:r>
            <a:r>
              <a:rPr lang="cs-CZ" sz="1600" dirty="0"/>
              <a:t> (seřaďte v žádosti chronologicky nebo v nějaké jasné logice), </a:t>
            </a:r>
          </a:p>
          <a:p>
            <a:pPr algn="just" hangingPunct="0">
              <a:lnSpc>
                <a:spcPct val="100000"/>
              </a:lnSpc>
              <a:spcBef>
                <a:spcPts val="0"/>
              </a:spcBef>
              <a:spcAft>
                <a:spcPts val="0"/>
              </a:spcAft>
            </a:pPr>
            <a:r>
              <a:rPr lang="cs-CZ" sz="1600" dirty="0"/>
              <a:t>např. pracovní a bilanční diagnostika, pořádání příměstských táborů pro děti pracujících rodičů.</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2724019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podpis žádosti </a:t>
            </a:r>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a:t>Označíte </a:t>
            </a:r>
            <a:r>
              <a:rPr lang="cs-CZ" sz="1800" dirty="0" err="1"/>
              <a:t>checkbox</a:t>
            </a:r>
            <a:r>
              <a:rPr lang="cs-CZ" sz="1800" dirty="0"/>
              <a:t> Soubory.</a:t>
            </a:r>
          </a:p>
          <a:p>
            <a:pPr algn="just">
              <a:lnSpc>
                <a:spcPct val="100000"/>
              </a:lnSpc>
            </a:pPr>
            <a:r>
              <a:rPr lang="cs-CZ" sz="1800" dirty="0"/>
              <a:t>Přes tlačítko Vybrat vložíte soubor s elektronickým podpisem výběrem </a:t>
            </a:r>
            <a:br>
              <a:rPr lang="cs-CZ" sz="1800" dirty="0"/>
            </a:br>
            <a:r>
              <a:rPr lang="cs-CZ" sz="1800" dirty="0"/>
              <a:t>z adresářů vašeho počítače.</a:t>
            </a:r>
          </a:p>
          <a:p>
            <a:pPr algn="just">
              <a:lnSpc>
                <a:spcPct val="100000"/>
              </a:lnSpc>
            </a:pPr>
            <a:r>
              <a:rPr lang="cs-CZ" sz="1800" dirty="0"/>
              <a:t>Vložíte Heslo. </a:t>
            </a:r>
          </a:p>
          <a:p>
            <a:pPr algn="just">
              <a:lnSpc>
                <a:spcPct val="100000"/>
              </a:lnSpc>
            </a:pPr>
            <a:r>
              <a:rPr lang="cs-CZ" sz="1800" dirty="0"/>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50</a:t>
            </a:fld>
            <a:endParaRPr lang="cs-CZ"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Stav žádosti </a:t>
            </a:r>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a:t>Datum a čas jednotlivých operací se žádostí od jejího založení </a:t>
            </a:r>
            <a:br>
              <a:rPr lang="cs-CZ" sz="1800" dirty="0"/>
            </a:br>
            <a:r>
              <a:rPr lang="cs-CZ" sz="1800" dirty="0"/>
              <a:t>až po podání.</a:t>
            </a:r>
          </a:p>
          <a:p>
            <a:pPr algn="just">
              <a:lnSpc>
                <a:spcPct val="100000"/>
              </a:lnSpc>
            </a:pPr>
            <a:r>
              <a:rPr lang="cs-CZ" sz="1800" dirty="0"/>
              <a:t>Možno sledovat stav podané žádosti během její administrace v systému ŘO OPZ (CSSF14+).</a:t>
            </a:r>
          </a:p>
          <a:p>
            <a:pPr algn="just">
              <a:lnSpc>
                <a:spcPct val="100000"/>
              </a:lnSpc>
            </a:pPr>
            <a:r>
              <a:rPr lang="cs-CZ" sz="1800" dirty="0"/>
              <a:t>Pokud je žádost správně podána, je doplněno </a:t>
            </a:r>
            <a:r>
              <a:rPr lang="cs-CZ" sz="1800" b="1" dirty="0"/>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51</a:t>
            </a:fld>
            <a:endParaRPr lang="cs-C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691680" y="3140968"/>
            <a:ext cx="7272000" cy="648072"/>
          </a:xfrm>
        </p:spPr>
        <p:txBody>
          <a:bodyPr/>
          <a:lstStyle/>
          <a:p>
            <a:r>
              <a:rPr lang="cs-CZ" dirty="0"/>
              <a:t>Způsobilost výdajů</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525363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484784"/>
            <a:ext cx="8568952" cy="4824536"/>
          </a:xfrm>
        </p:spPr>
        <p:txBody>
          <a:bodyPr/>
          <a:lstStyle/>
          <a:p>
            <a:pPr marL="0" indent="0">
              <a:lnSpc>
                <a:spcPct val="150000"/>
              </a:lnSpc>
              <a:spcBef>
                <a:spcPts val="0"/>
              </a:spcBef>
              <a:spcAft>
                <a:spcPts val="0"/>
              </a:spcAft>
              <a:buNone/>
            </a:pPr>
            <a:r>
              <a:rPr lang="cs-CZ" sz="2000" b="1" dirty="0"/>
              <a:t>Způsobilý výdaj: </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v souladu s právními předpisy (zejména legislativou EU a ČR) </a:t>
            </a:r>
          </a:p>
          <a:p>
            <a:pPr marL="432000" lvl="1" indent="-432000" algn="just">
              <a:lnSpc>
                <a:spcPct val="150000"/>
              </a:lnSpc>
              <a:spcBef>
                <a:spcPts val="0"/>
              </a:spcBef>
              <a:spcAft>
                <a:spcPts val="0"/>
              </a:spcAft>
              <a:buSzPct val="100000"/>
              <a:buFont typeface="Wingdings" panose="05000000000000000000" pitchFamily="2" charset="2"/>
              <a:buChar char=""/>
            </a:pPr>
            <a:r>
              <a:rPr lang="pl-PL" dirty="0"/>
              <a:t>je v souladu s pravidly programu a s podmínkami poskytnutí podpory </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přiměřený (viz kapitola 6.1 Specifické části pravidel pro žadatele </a:t>
            </a:r>
            <a:br>
              <a:rPr lang="cs-CZ" dirty="0"/>
            </a:br>
            <a:r>
              <a:rPr lang="cs-CZ" dirty="0"/>
              <a:t>a příjemce)</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vznikl v době realizace projektu a byl uhrazen nejpozději do okamžiku ukončení administrace závěrečné zprávy o realizaci projektu</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váže se na aktivity projektu, které jsou územně způsobilé</a:t>
            </a:r>
          </a:p>
          <a:p>
            <a:pPr marL="432000" lvl="1" indent="-432000" algn="just">
              <a:lnSpc>
                <a:spcPct val="150000"/>
              </a:lnSpc>
              <a:spcBef>
                <a:spcPts val="0"/>
              </a:spcBef>
              <a:spcAft>
                <a:spcPts val="0"/>
              </a:spcAft>
              <a:buSzPct val="100000"/>
              <a:buFont typeface="Wingdings" panose="05000000000000000000" pitchFamily="2" charset="2"/>
              <a:buChar char=""/>
            </a:pPr>
            <a:r>
              <a:rPr lang="cs-CZ" dirty="0"/>
              <a:t>je řádně identifikovatelný, prokazatelný a doložitelný</a:t>
            </a:r>
            <a:endParaRPr lang="cs-CZ" b="1" dirty="0"/>
          </a:p>
          <a:p>
            <a:pPr marL="0" lvl="1" indent="0">
              <a:lnSpc>
                <a:spcPct val="100000"/>
              </a:lnSpc>
              <a:spcBef>
                <a:spcPts val="0"/>
              </a:spcBef>
              <a:spcAft>
                <a:spcPts val="0"/>
              </a:spcAft>
              <a:buSzPct val="100000"/>
              <a:buNone/>
            </a:pPr>
            <a:endParaRPr lang="cs-CZ" sz="1600" b="1" u="sng" dirty="0"/>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53</a:t>
            </a:fld>
            <a:endParaRPr lang="cs-CZ" dirty="0"/>
          </a:p>
        </p:txBody>
      </p:sp>
    </p:spTree>
    <p:extLst>
      <p:ext uri="{BB962C8B-B14F-4D97-AF65-F5344CB8AC3E}">
        <p14:creationId xmlns:p14="http://schemas.microsoft.com/office/powerpoint/2010/main" val="13493726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95536" y="1268760"/>
            <a:ext cx="8568952" cy="5472608"/>
          </a:xfrm>
        </p:spPr>
        <p:txBody>
          <a:bodyPr/>
          <a:lstStyle/>
          <a:p>
            <a:pPr marL="0" lvl="1" indent="0">
              <a:lnSpc>
                <a:spcPct val="100000"/>
              </a:lnSpc>
              <a:spcBef>
                <a:spcPts val="0"/>
              </a:spcBef>
              <a:spcAft>
                <a:spcPts val="0"/>
              </a:spcAft>
              <a:buSzPct val="100000"/>
              <a:buNone/>
            </a:pPr>
            <a:endParaRPr lang="cs-CZ" sz="1600" b="1" u="sng" dirty="0"/>
          </a:p>
          <a:p>
            <a:pPr marL="0" lvl="1" indent="0">
              <a:lnSpc>
                <a:spcPct val="150000"/>
              </a:lnSpc>
              <a:spcBef>
                <a:spcPts val="0"/>
              </a:spcBef>
              <a:spcAft>
                <a:spcPts val="0"/>
              </a:spcAft>
              <a:buSzPct val="100000"/>
              <a:buNone/>
            </a:pPr>
            <a:r>
              <a:rPr lang="cs-CZ" b="1" dirty="0"/>
              <a:t>Kategorie způsobilých výdajů OPZ</a:t>
            </a:r>
          </a:p>
          <a:p>
            <a:pPr marL="0" lvl="1" indent="0" algn="ctr">
              <a:lnSpc>
                <a:spcPct val="100000"/>
              </a:lnSpc>
              <a:spcBef>
                <a:spcPts val="0"/>
              </a:spcBef>
              <a:spcAft>
                <a:spcPts val="0"/>
              </a:spcAft>
              <a:buSzPct val="100000"/>
              <a:buNone/>
            </a:pPr>
            <a:endParaRPr lang="cs-CZ" b="1" dirty="0"/>
          </a:p>
          <a:p>
            <a:pPr>
              <a:lnSpc>
                <a:spcPct val="100000"/>
              </a:lnSpc>
              <a:spcBef>
                <a:spcPts val="0"/>
              </a:spcBef>
              <a:spcAft>
                <a:spcPts val="0"/>
              </a:spcAft>
              <a:defRPr/>
            </a:pPr>
            <a:r>
              <a:rPr lang="cs-CZ" altLang="cs-CZ" sz="2000" b="1" dirty="0"/>
              <a:t>1. Celkové způsobilé výdaje</a:t>
            </a:r>
          </a:p>
          <a:p>
            <a:pPr lvl="1">
              <a:lnSpc>
                <a:spcPct val="100000"/>
              </a:lnSpc>
              <a:spcBef>
                <a:spcPts val="0"/>
              </a:spcBef>
              <a:spcAft>
                <a:spcPts val="0"/>
              </a:spcAft>
              <a:defRPr/>
            </a:pPr>
            <a:r>
              <a:rPr lang="cs-CZ" altLang="cs-CZ" b="1" dirty="0"/>
              <a:t>1.1 Přímé náklady</a:t>
            </a:r>
            <a:r>
              <a:rPr lang="cs-CZ" altLang="cs-CZ" dirty="0"/>
              <a:t>		</a:t>
            </a:r>
          </a:p>
          <a:p>
            <a:pPr lvl="2">
              <a:lnSpc>
                <a:spcPct val="80000"/>
              </a:lnSpc>
              <a:buFont typeface="Wingdings" pitchFamily="2" charset="2"/>
              <a:buChar char="Ø"/>
              <a:defRPr/>
            </a:pPr>
            <a:r>
              <a:rPr lang="cs-CZ" altLang="cs-CZ" dirty="0"/>
              <a:t>1.1.1  Osobní náklady  </a:t>
            </a:r>
          </a:p>
          <a:p>
            <a:pPr lvl="2">
              <a:lnSpc>
                <a:spcPct val="80000"/>
              </a:lnSpc>
              <a:buFont typeface="Wingdings" pitchFamily="2" charset="2"/>
              <a:buChar char="Ø"/>
              <a:defRPr/>
            </a:pPr>
            <a:r>
              <a:rPr lang="cs-CZ" altLang="cs-CZ" dirty="0"/>
              <a:t>1.1.2  Cestovné</a:t>
            </a:r>
          </a:p>
          <a:p>
            <a:pPr lvl="2">
              <a:lnSpc>
                <a:spcPct val="80000"/>
              </a:lnSpc>
              <a:buFont typeface="Wingdings" pitchFamily="2" charset="2"/>
              <a:buChar char="Ø"/>
              <a:defRPr/>
            </a:pPr>
            <a:r>
              <a:rPr lang="cs-CZ" altLang="cs-CZ" dirty="0"/>
              <a:t>1.1.3  Zařízení, vybavení a spotřební materiál</a:t>
            </a:r>
          </a:p>
          <a:p>
            <a:pPr lvl="2">
              <a:lnSpc>
                <a:spcPct val="80000"/>
              </a:lnSpc>
              <a:buFont typeface="Wingdings" pitchFamily="2" charset="2"/>
              <a:buChar char="Ø"/>
              <a:defRPr/>
            </a:pPr>
            <a:r>
              <a:rPr lang="cs-CZ" altLang="cs-CZ" dirty="0"/>
              <a:t>1.1.4  Nákup služeb </a:t>
            </a:r>
          </a:p>
          <a:p>
            <a:pPr lvl="2">
              <a:lnSpc>
                <a:spcPct val="80000"/>
              </a:lnSpc>
              <a:buFont typeface="Wingdings" pitchFamily="2" charset="2"/>
              <a:buChar char="Ø"/>
              <a:defRPr/>
            </a:pPr>
            <a:r>
              <a:rPr lang="cs-CZ" altLang="cs-CZ" dirty="0"/>
              <a:t>1.1.5  Drobné stavební úpravy (do 40 tis. Kč)</a:t>
            </a:r>
          </a:p>
          <a:p>
            <a:pPr lvl="2">
              <a:lnSpc>
                <a:spcPct val="80000"/>
              </a:lnSpc>
              <a:buFont typeface="Wingdings" pitchFamily="2" charset="2"/>
              <a:buChar char="Ø"/>
              <a:defRPr/>
            </a:pPr>
            <a:r>
              <a:rPr lang="cs-CZ" altLang="cs-CZ" dirty="0"/>
              <a:t>1.1.6  Přímá podpora CS </a:t>
            </a:r>
          </a:p>
          <a:p>
            <a:pPr lvl="1">
              <a:lnSpc>
                <a:spcPct val="100000"/>
              </a:lnSpc>
              <a:spcBef>
                <a:spcPts val="0"/>
              </a:spcBef>
              <a:spcAft>
                <a:spcPts val="0"/>
              </a:spcAft>
              <a:defRPr/>
            </a:pPr>
            <a:r>
              <a:rPr lang="cs-CZ" b="1" dirty="0"/>
              <a:t>1.2 Nepřímé náklady </a:t>
            </a:r>
          </a:p>
          <a:p>
            <a:pPr>
              <a:lnSpc>
                <a:spcPct val="100000"/>
              </a:lnSpc>
              <a:spcBef>
                <a:spcPts val="0"/>
              </a:spcBef>
              <a:spcAft>
                <a:spcPts val="0"/>
              </a:spcAft>
              <a:defRPr/>
            </a:pPr>
            <a:endParaRPr lang="cs-CZ" sz="2000" b="1" dirty="0"/>
          </a:p>
          <a:p>
            <a:pPr>
              <a:lnSpc>
                <a:spcPct val="100000"/>
              </a:lnSpc>
              <a:spcBef>
                <a:spcPts val="0"/>
              </a:spcBef>
              <a:spcAft>
                <a:spcPts val="0"/>
              </a:spcAft>
              <a:defRPr/>
            </a:pPr>
            <a:r>
              <a:rPr lang="cs-CZ" sz="2000" b="1" dirty="0"/>
              <a:t>2. Celkové nezpůsobilé výdaje</a:t>
            </a:r>
          </a:p>
          <a:p>
            <a:pPr marL="432000" lvl="1" indent="-432000">
              <a:lnSpc>
                <a:spcPct val="150000"/>
              </a:lnSpc>
              <a:spcBef>
                <a:spcPts val="0"/>
              </a:spcBef>
              <a:spcAft>
                <a:spcPts val="0"/>
              </a:spcAft>
              <a:buSzPct val="100000"/>
              <a:buFont typeface="Wingdings" panose="05000000000000000000" pitchFamily="2" charset="2"/>
              <a:buChar char=""/>
            </a:pPr>
            <a:endParaRPr lang="cs-CZ" sz="1200"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54</a:t>
            </a:fld>
            <a:endParaRPr lang="cs-CZ" dirty="0"/>
          </a:p>
        </p:txBody>
      </p:sp>
    </p:spTree>
    <p:extLst>
      <p:ext uri="{BB962C8B-B14F-4D97-AF65-F5344CB8AC3E}">
        <p14:creationId xmlns:p14="http://schemas.microsoft.com/office/powerpoint/2010/main" val="1199736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484784"/>
            <a:ext cx="8568952" cy="4680520"/>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mzdy a platy pracovníků zaměstnaní výhradně pro projekt</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příslušná část mezd nebo platů zaměstnanců, kteří se na realizaci projektu podílejí pouze částí svého úvazku</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ostatní osobní náklady na zaměstnance, kteří jsou zaměstnáni na DPČ nebo DPP</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výdaje na odměny</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b="1" dirty="0"/>
              <a:t>nesmí přesáhnout obvyklou výši v daném místě, čase a oboru! </a:t>
            </a:r>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pro porovnání osobních výdajů lze využít Informační systém </a:t>
            </a:r>
            <a:br>
              <a:rPr lang="cs-CZ" altLang="cs-CZ" dirty="0"/>
            </a:br>
            <a:r>
              <a:rPr lang="cs-CZ" altLang="cs-CZ" dirty="0"/>
              <a:t>o průměrném výdělku (ISPV) dostupný  na </a:t>
            </a:r>
            <a:r>
              <a:rPr lang="cs-CZ" altLang="cs-CZ" b="1" dirty="0">
                <a:hlinkClick r:id="rId3"/>
              </a:rPr>
              <a:t>www.mpsv.cz/ISPV.php</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dirty="0"/>
              <a:t>ŘO zveřejňuje </a:t>
            </a:r>
            <a:r>
              <a:rPr lang="cs-CZ" altLang="cs-CZ" b="1" dirty="0"/>
              <a:t>přehled obvyklých výší mezd a platů</a:t>
            </a:r>
            <a:r>
              <a:rPr lang="cs-CZ" altLang="cs-CZ" dirty="0"/>
              <a:t> pro nejčastější pozice v rámci projektů podpořených z OPZ na portálu </a:t>
            </a:r>
            <a:r>
              <a:rPr lang="cs-CZ" altLang="cs-CZ" b="1" dirty="0"/>
              <a:t>www.esfcr.cz</a:t>
            </a:r>
            <a:endParaRPr lang="cs-CZ" altLang="cs-CZ"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altLang="cs-CZ" sz="1600" b="1"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55</a:t>
            </a:fld>
            <a:endParaRPr lang="cs-CZ" dirty="0"/>
          </a:p>
        </p:txBody>
      </p:sp>
    </p:spTree>
    <p:extLst>
      <p:ext uri="{BB962C8B-B14F-4D97-AF65-F5344CB8AC3E}">
        <p14:creationId xmlns:p14="http://schemas.microsoft.com/office/powerpoint/2010/main" val="16427660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268760"/>
            <a:ext cx="8568952" cy="5472608"/>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PS, DPČ, DPP </a:t>
            </a:r>
            <a:r>
              <a:rPr lang="cs-CZ" dirty="0"/>
              <a:t>musí být uzavřeny v souladu se zákoníkem práce</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altLang="cs-CZ" b="1" dirty="0"/>
              <a:t>Mzdové náklady</a:t>
            </a:r>
            <a:r>
              <a:rPr lang="cs-CZ" altLang="cs-CZ" dirty="0"/>
              <a:t> = </a:t>
            </a:r>
            <a:r>
              <a:rPr lang="cs-CZ" dirty="0"/>
              <a:t>hrubá mzda / plat nebo odměna (DPČ, DPP, OSVČ) + odvody zaměstnavatele na SP a ZP a další poplatky spojené se zaměstnancem hrazené zaměstnavatelem povinně na základě právních předpisů</a:t>
            </a:r>
          </a:p>
          <a:p>
            <a:pPr marL="432000" lvl="1" indent="-432000" algn="just">
              <a:lnSpc>
                <a:spcPct val="100000"/>
              </a:lnSpc>
              <a:spcBef>
                <a:spcPts val="600"/>
              </a:spcBef>
              <a:spcAft>
                <a:spcPts val="0"/>
              </a:spcAft>
              <a:buSzPct val="100000"/>
              <a:buFont typeface="Wingdings" panose="05000000000000000000" pitchFamily="2" charset="2"/>
              <a:buChar char=""/>
              <a:defRPr/>
            </a:pPr>
            <a:r>
              <a:rPr lang="cs-CZ" b="1" dirty="0"/>
              <a:t>Náhrady</a:t>
            </a:r>
            <a:r>
              <a:rPr lang="cs-CZ" dirty="0"/>
              <a:t> </a:t>
            </a:r>
          </a:p>
          <a:p>
            <a:pPr marL="0" lvl="1" indent="0" algn="just">
              <a:lnSpc>
                <a:spcPct val="100000"/>
              </a:lnSpc>
              <a:spcBef>
                <a:spcPts val="600"/>
              </a:spcBef>
              <a:spcAft>
                <a:spcPts val="0"/>
              </a:spcAft>
              <a:buSzPct val="100000"/>
              <a:buNone/>
              <a:defRPr/>
            </a:pPr>
            <a:r>
              <a:rPr lang="cs-CZ" b="1" dirty="0"/>
              <a:t>        - za dovolenou </a:t>
            </a:r>
            <a:r>
              <a:rPr lang="cs-CZ" dirty="0"/>
              <a:t>(4, 5 nebo 8 týdnů dovolené dle typu 	zaměstnavatele, viz § 213 zákona č. 262/2006 Sb., zákoník práce) - 	způsobilé pouze v rozsahu, v jakém odpovídají zapojení 	zaměstnance do realizace projektu</a:t>
            </a:r>
          </a:p>
          <a:p>
            <a:pPr marL="0" lvl="1" indent="0" algn="just">
              <a:lnSpc>
                <a:spcPct val="100000"/>
              </a:lnSpc>
              <a:spcBef>
                <a:spcPts val="600"/>
              </a:spcBef>
              <a:spcAft>
                <a:spcPts val="0"/>
              </a:spcAft>
              <a:buSzPct val="100000"/>
              <a:buNone/>
              <a:defRPr/>
            </a:pPr>
            <a:r>
              <a:rPr lang="cs-CZ" b="1" dirty="0"/>
              <a:t>        - v případě překážek v práci </a:t>
            </a:r>
            <a:r>
              <a:rPr lang="cs-CZ" dirty="0"/>
              <a:t>(v souladu se zákoníkem práce)</a:t>
            </a:r>
          </a:p>
          <a:p>
            <a:pPr marL="0" lvl="1" indent="0" algn="just">
              <a:lnSpc>
                <a:spcPct val="100000"/>
              </a:lnSpc>
              <a:spcBef>
                <a:spcPts val="600"/>
              </a:spcBef>
              <a:spcAft>
                <a:spcPts val="0"/>
              </a:spcAft>
              <a:buSzPct val="100000"/>
              <a:buNone/>
              <a:defRPr/>
            </a:pPr>
            <a:r>
              <a:rPr lang="cs-CZ" b="1" dirty="0"/>
              <a:t>        - za dny dočasné pracovní neschopnosti nebo karantény </a:t>
            </a:r>
            <a:r>
              <a:rPr lang="cs-CZ" dirty="0"/>
              <a:t>(jejich 	poměrná část)</a:t>
            </a:r>
            <a:endParaRPr lang="cs-CZ" b="1" dirty="0"/>
          </a:p>
          <a:p>
            <a:pPr marL="432000" lvl="1" indent="-432000">
              <a:lnSpc>
                <a:spcPct val="100000"/>
              </a:lnSpc>
              <a:spcBef>
                <a:spcPts val="0"/>
              </a:spcBef>
              <a:spcAft>
                <a:spcPts val="0"/>
              </a:spcAft>
              <a:buSzPct val="100000"/>
              <a:buFont typeface="Wingdings" panose="05000000000000000000" pitchFamily="2" charset="2"/>
              <a:buChar char=""/>
              <a:defRPr/>
            </a:pPr>
            <a:endParaRPr lang="cs-CZ" sz="1600" dirty="0"/>
          </a:p>
          <a:p>
            <a:pPr marL="171450" lvl="1" indent="-171450">
              <a:lnSpc>
                <a:spcPct val="100000"/>
              </a:lnSpc>
              <a:spcBef>
                <a:spcPts val="0"/>
              </a:spcBef>
              <a:spcAft>
                <a:spcPts val="0"/>
              </a:spcAft>
              <a:buSzPct val="100000"/>
              <a:buFont typeface="Wingdings" panose="05000000000000000000" pitchFamily="2" charset="2"/>
              <a:buChar char="ü"/>
              <a:defRPr/>
            </a:pPr>
            <a:endParaRPr lang="cs-CZ" sz="1000" b="1" dirty="0"/>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56</a:t>
            </a:fld>
            <a:endParaRPr lang="cs-CZ" dirty="0"/>
          </a:p>
        </p:txBody>
      </p:sp>
    </p:spTree>
    <p:extLst>
      <p:ext uri="{BB962C8B-B14F-4D97-AF65-F5344CB8AC3E}">
        <p14:creationId xmlns:p14="http://schemas.microsoft.com/office/powerpoint/2010/main" val="39275588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251520" y="1340768"/>
            <a:ext cx="8568952" cy="5328592"/>
          </a:xfrm>
        </p:spPr>
        <p:txBody>
          <a:bodyPr/>
          <a:lstStyle/>
          <a:p>
            <a:pPr marL="0" lvl="1" indent="0">
              <a:lnSpc>
                <a:spcPts val="2880"/>
              </a:lnSpc>
              <a:spcBef>
                <a:spcPts val="600"/>
              </a:spcBef>
              <a:spcAft>
                <a:spcPts val="600"/>
              </a:spcAft>
              <a:buSzPct val="100000"/>
              <a:buNone/>
              <a:defRPr/>
            </a:pPr>
            <a:r>
              <a:rPr lang="cs-CZ" altLang="cs-CZ" b="1" dirty="0"/>
              <a:t>1.1.1</a:t>
            </a:r>
            <a:r>
              <a:rPr lang="cs-CZ" b="1" dirty="0"/>
              <a:t> Osobní náklady</a:t>
            </a:r>
            <a:endParaRPr lang="cs-CZ" altLang="cs-CZ"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dirty="0"/>
              <a:t>Pracovní úvazky zaměstnance se nesmí překrývat a není možné, aby byl </a:t>
            </a:r>
            <a:br>
              <a:rPr lang="cs-CZ" sz="1800" dirty="0"/>
            </a:br>
            <a:r>
              <a:rPr lang="cs-CZ" sz="1800" dirty="0"/>
              <a:t>za stejnou práci placen vícekrát</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b="1"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sz="1800" b="1" dirty="0">
                <a:solidFill>
                  <a:srgbClr val="FF0000"/>
                </a:solidFill>
              </a:rPr>
              <a:t>Výše úvazku = maximálně 1,0 </a:t>
            </a:r>
            <a:r>
              <a:rPr lang="cs-CZ" sz="1800" dirty="0">
                <a:solidFill>
                  <a:srgbClr val="FF0000"/>
                </a:solidFill>
              </a:rPr>
              <a:t>(součet veškerých úvazků zaměstnance </a:t>
            </a:r>
            <a:br>
              <a:rPr lang="cs-CZ" sz="1800" dirty="0">
                <a:solidFill>
                  <a:srgbClr val="FF0000"/>
                </a:solidFill>
              </a:rPr>
            </a:br>
            <a:r>
              <a:rPr lang="cs-CZ" sz="1800" dirty="0">
                <a:solidFill>
                  <a:srgbClr val="FF0000"/>
                </a:solidFill>
              </a:rPr>
              <a:t>u všech subjektů zapojených do projektu – příjemce a partneři), a to po celou dobu zapojení daného pracovníka do realizace projektu</a:t>
            </a:r>
            <a:endParaRPr lang="cs-CZ" sz="1800" b="1" dirty="0">
              <a:solidFill>
                <a:srgbClr val="FF0000"/>
              </a:solidFill>
            </a:endParaRP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Realizační tým projektu (RT) = </a:t>
            </a:r>
            <a:r>
              <a:rPr lang="cs-CZ" altLang="cs-CZ" sz="1800" dirty="0"/>
              <a:t>zařazení mezi přímé/nepřímé náklady projektu dle pracovní náplně v projektu, dle vazby na CS – přímá x nepřímá vazba</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PŘÍMÉ NÁKLADY: </a:t>
            </a:r>
            <a:r>
              <a:rPr lang="cs-CZ" altLang="cs-CZ" sz="1800" dirty="0"/>
              <a:t>pouze přímá práce s CS nebo zajištění výstupu, který je určen k přímému využití CS</a:t>
            </a:r>
          </a:p>
          <a:p>
            <a:pPr marL="432000" lvl="1" indent="-432000" algn="just">
              <a:lnSpc>
                <a:spcPct val="100000"/>
              </a:lnSpc>
              <a:spcBef>
                <a:spcPts val="0"/>
              </a:spcBef>
              <a:spcAft>
                <a:spcPts val="0"/>
              </a:spcAft>
              <a:buSzPct val="100000"/>
              <a:buFont typeface="Wingdings" panose="05000000000000000000" pitchFamily="2" charset="2"/>
              <a:buChar char=""/>
              <a:defRPr/>
            </a:pPr>
            <a:endParaRPr lang="cs-CZ" altLang="cs-CZ" sz="1800" dirty="0"/>
          </a:p>
          <a:p>
            <a:pPr marL="432000" lvl="1" indent="-432000" algn="just">
              <a:lnSpc>
                <a:spcPct val="100000"/>
              </a:lnSpc>
              <a:spcBef>
                <a:spcPts val="0"/>
              </a:spcBef>
              <a:spcAft>
                <a:spcPts val="0"/>
              </a:spcAft>
              <a:buSzPct val="100000"/>
              <a:buFont typeface="Wingdings" panose="05000000000000000000" pitchFamily="2" charset="2"/>
              <a:buChar char=""/>
              <a:defRPr/>
            </a:pPr>
            <a:r>
              <a:rPr lang="cs-CZ" altLang="cs-CZ" sz="1800" b="1" dirty="0"/>
              <a:t>NEPŘÍMÉ NÁKLADY: </a:t>
            </a:r>
            <a:r>
              <a:rPr lang="cs-CZ" altLang="cs-CZ" sz="1800" dirty="0"/>
              <a:t>projektový/finanční manažer a ostatní pozice (administrativní, podpůrné), které nepracují přímo s CS</a:t>
            </a:r>
          </a:p>
          <a:p>
            <a:pPr lvl="1">
              <a:buFont typeface="Arial" panose="020B0604020202020204" pitchFamily="34" charset="0"/>
              <a:buChar char="•"/>
              <a:defRPr/>
            </a:pPr>
            <a:endParaRPr lang="cs-CZ" altLang="cs-CZ" sz="1800" dirty="0">
              <a:solidFill>
                <a:srgbClr val="92D050"/>
              </a:solidFill>
            </a:endParaRP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57</a:t>
            </a:fld>
            <a:endParaRPr lang="cs-CZ" dirty="0"/>
          </a:p>
        </p:txBody>
      </p:sp>
    </p:spTree>
    <p:extLst>
      <p:ext uri="{BB962C8B-B14F-4D97-AF65-F5344CB8AC3E}">
        <p14:creationId xmlns:p14="http://schemas.microsoft.com/office/powerpoint/2010/main" val="333054503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412776"/>
            <a:ext cx="8568952" cy="4896544"/>
          </a:xfrm>
        </p:spPr>
        <p:txBody>
          <a:bodyPr/>
          <a:lstStyle/>
          <a:p>
            <a:pPr marL="0" indent="0">
              <a:buNone/>
            </a:pPr>
            <a:r>
              <a:rPr lang="cs-CZ" sz="2000" b="1" dirty="0"/>
              <a:t>1.1.2 Cestovné</a:t>
            </a:r>
          </a:p>
          <a:p>
            <a:pPr marL="0" indent="0" algn="just">
              <a:lnSpc>
                <a:spcPct val="100000"/>
              </a:lnSpc>
              <a:spcBef>
                <a:spcPts val="0"/>
              </a:spcBef>
              <a:spcAft>
                <a:spcPts val="0"/>
              </a:spcAft>
              <a:buNone/>
            </a:pPr>
            <a:r>
              <a:rPr lang="cs-CZ" altLang="cs-CZ" sz="2000" b="1" dirty="0"/>
              <a:t>Cestovní náhrady = </a:t>
            </a:r>
            <a:r>
              <a:rPr lang="cs-CZ" altLang="cs-CZ" sz="2000" dirty="0"/>
              <a:t>náhrady za jízdní výdaje, výdaje za ubytování, </a:t>
            </a:r>
            <a:br>
              <a:rPr lang="cs-CZ" altLang="cs-CZ" sz="2000" dirty="0"/>
            </a:br>
            <a:r>
              <a:rPr lang="cs-CZ" altLang="cs-CZ" sz="2000" dirty="0"/>
              <a:t>za stravné a za nutné vedlejší výdaje</a:t>
            </a:r>
          </a:p>
          <a:p>
            <a:pPr marL="0" indent="0" algn="just">
              <a:lnSpc>
                <a:spcPct val="100000"/>
              </a:lnSpc>
              <a:spcBef>
                <a:spcPts val="0"/>
              </a:spcBef>
              <a:spcAft>
                <a:spcPts val="0"/>
              </a:spcAft>
              <a:buNone/>
            </a:pPr>
            <a:r>
              <a:rPr lang="cs-CZ" altLang="cs-CZ" sz="2000" dirty="0"/>
              <a:t>Cestovní náhrady spojené s pracovními cestami (tuzemské i zahraniční) realizačního týmu jsou hrazeny z nepřímých nákladů</a:t>
            </a:r>
          </a:p>
          <a:p>
            <a:pPr marL="0" indent="0" algn="just">
              <a:lnSpc>
                <a:spcPct val="100000"/>
              </a:lnSpc>
              <a:spcBef>
                <a:spcPts val="0"/>
              </a:spcBef>
              <a:spcAft>
                <a:spcPts val="0"/>
              </a:spcAft>
              <a:buNone/>
            </a:pPr>
            <a:endParaRPr lang="cs-CZ" altLang="cs-CZ" sz="2000" b="1" dirty="0"/>
          </a:p>
          <a:p>
            <a:pPr algn="just">
              <a:lnSpc>
                <a:spcPct val="100000"/>
              </a:lnSpc>
              <a:spcBef>
                <a:spcPts val="0"/>
              </a:spcBef>
              <a:spcAft>
                <a:spcPts val="0"/>
              </a:spcAft>
            </a:pPr>
            <a:r>
              <a:rPr lang="cs-CZ" altLang="cs-CZ" sz="2000" b="1" dirty="0"/>
              <a:t>Pro zaměstnance českých subjektů při zahraničních cestách (PN) </a:t>
            </a:r>
            <a:r>
              <a:rPr lang="cs-CZ" altLang="cs-CZ" sz="2000" dirty="0"/>
              <a:t>– dle vyhlášky MPSV a MF, cestovné po ČR NN, kapesné v cizí měně je způsobilým výdajem až do 40 % stravného</a:t>
            </a:r>
          </a:p>
          <a:p>
            <a:pPr marL="0" indent="0" algn="just">
              <a:lnSpc>
                <a:spcPct val="100000"/>
              </a:lnSpc>
              <a:spcBef>
                <a:spcPts val="0"/>
              </a:spcBef>
              <a:spcAft>
                <a:spcPts val="0"/>
              </a:spcAft>
              <a:buNone/>
            </a:pPr>
            <a:endParaRPr lang="cs-CZ" altLang="cs-CZ" sz="2000" dirty="0"/>
          </a:p>
          <a:p>
            <a:pPr algn="just">
              <a:lnSpc>
                <a:spcPct val="100000"/>
              </a:lnSpc>
              <a:spcBef>
                <a:spcPts val="0"/>
              </a:spcBef>
              <a:spcAft>
                <a:spcPts val="0"/>
              </a:spcAft>
            </a:pPr>
            <a:r>
              <a:rPr lang="cs-CZ" altLang="cs-CZ" sz="2000" b="1" dirty="0"/>
              <a:t>Pro zahraniční experty při pracovní cestě do ČR (PN) </a:t>
            </a:r>
            <a:r>
              <a:rPr lang="cs-CZ" altLang="cs-CZ" sz="2000" dirty="0"/>
              <a:t>– tzv. „per </a:t>
            </a:r>
            <a:r>
              <a:rPr lang="cs-CZ" altLang="cs-CZ" sz="2000" dirty="0" err="1"/>
              <a:t>diems</a:t>
            </a:r>
            <a:r>
              <a:rPr lang="cs-CZ" altLang="cs-CZ" sz="2000" dirty="0"/>
              <a:t>“ ve výši 230 EUR (</a:t>
            </a:r>
            <a:r>
              <a:rPr lang="cs-CZ" sz="2000" dirty="0"/>
              <a:t>http://ec.europa.eu/</a:t>
            </a:r>
            <a:r>
              <a:rPr lang="cs-CZ" sz="2000" dirty="0" err="1"/>
              <a:t>europeaid</a:t>
            </a:r>
            <a:r>
              <a:rPr lang="cs-CZ" sz="2000" dirty="0"/>
              <a:t>/</a:t>
            </a:r>
            <a:r>
              <a:rPr lang="cs-CZ" sz="2000" dirty="0" err="1"/>
              <a:t>perdiem_en</a:t>
            </a:r>
            <a:r>
              <a:rPr lang="cs-CZ" sz="2000" dirty="0"/>
              <a:t>)</a:t>
            </a:r>
            <a:r>
              <a:rPr lang="cs-CZ" altLang="cs-CZ" sz="2000" dirty="0"/>
              <a:t> nebo paušál 75 EUR, zahrnují </a:t>
            </a:r>
            <a:r>
              <a:rPr lang="cs-CZ" sz="2000" dirty="0"/>
              <a:t>náklady na ubytování, stravné, </a:t>
            </a:r>
            <a:br>
              <a:rPr lang="cs-CZ" sz="2000" dirty="0"/>
            </a:br>
            <a:r>
              <a:rPr lang="cs-CZ" sz="2000" dirty="0"/>
              <a:t>a cestovné v ČR a výdaj za dopravu experta do ČR a zpět</a:t>
            </a:r>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58</a:t>
            </a:fld>
            <a:endParaRPr lang="cs-CZ" dirty="0"/>
          </a:p>
        </p:txBody>
      </p:sp>
    </p:spTree>
    <p:extLst>
      <p:ext uri="{BB962C8B-B14F-4D97-AF65-F5344CB8AC3E}">
        <p14:creationId xmlns:p14="http://schemas.microsoft.com/office/powerpoint/2010/main" val="20271737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251520" y="1196752"/>
            <a:ext cx="8568952" cy="5400600"/>
          </a:xfrm>
        </p:spPr>
        <p:txBody>
          <a:bodyPr/>
          <a:lstStyle/>
          <a:p>
            <a:pPr marL="0" indent="0">
              <a:lnSpc>
                <a:spcPct val="100000"/>
              </a:lnSpc>
              <a:spcBef>
                <a:spcPts val="0"/>
              </a:spcBef>
              <a:spcAft>
                <a:spcPts val="0"/>
              </a:spcAft>
              <a:buNone/>
            </a:pPr>
            <a:endParaRPr lang="cs-CZ" altLang="cs-CZ" sz="1200" dirty="0"/>
          </a:p>
          <a:p>
            <a:pPr marL="0" indent="0">
              <a:buNone/>
              <a:defRPr/>
            </a:pPr>
            <a:r>
              <a:rPr lang="cs-CZ" sz="2000" b="1" dirty="0"/>
              <a:t>1.1.3  Zařízení a vybavení, vč. nájmu a odpisů</a:t>
            </a:r>
          </a:p>
          <a:p>
            <a:pPr algn="just">
              <a:lnSpc>
                <a:spcPct val="80000"/>
              </a:lnSpc>
              <a:defRPr/>
            </a:pPr>
            <a:r>
              <a:rPr lang="cs-CZ" altLang="cs-CZ" sz="1800" b="1" dirty="0"/>
              <a:t>Investiční výdaje =</a:t>
            </a:r>
            <a:r>
              <a:rPr lang="cs-CZ" altLang="cs-CZ" sz="1800" dirty="0"/>
              <a:t> odpisovaný hmotný majetek (pořizovací hodnota vyšší </a:t>
            </a:r>
            <a:br>
              <a:rPr lang="cs-CZ" altLang="cs-CZ" sz="1800" dirty="0"/>
            </a:br>
            <a:r>
              <a:rPr lang="cs-CZ" altLang="cs-CZ" sz="1800" dirty="0"/>
              <a:t>než 40 tis. Kč) a nehmotný majetek (pořizovací cena vyšší než 60 tis. Kč)</a:t>
            </a:r>
          </a:p>
          <a:p>
            <a:pPr algn="just">
              <a:lnSpc>
                <a:spcPct val="80000"/>
              </a:lnSpc>
              <a:defRPr/>
            </a:pPr>
            <a:r>
              <a:rPr lang="cs-CZ" altLang="cs-CZ" sz="1800" b="1" dirty="0"/>
              <a:t>Neinvestiční výdaje = </a:t>
            </a:r>
            <a:r>
              <a:rPr lang="cs-CZ" altLang="cs-CZ" sz="1800" dirty="0"/>
              <a:t>neodpisovaný hmotný (pořizovací hodnota nižší </a:t>
            </a:r>
            <a:br>
              <a:rPr lang="cs-CZ" altLang="cs-CZ" sz="1800" dirty="0"/>
            </a:br>
            <a:r>
              <a:rPr lang="cs-CZ" altLang="cs-CZ" sz="1800" dirty="0"/>
              <a:t>než 40 tis. Kč) a nehmotný majetek (pořizovací cena nižší než 60 tis. Kč)</a:t>
            </a:r>
          </a:p>
          <a:p>
            <a:pPr algn="just">
              <a:lnSpc>
                <a:spcPct val="80000"/>
              </a:lnSpc>
              <a:defRPr/>
            </a:pPr>
            <a:r>
              <a:rPr lang="cs-CZ" altLang="cs-CZ" sz="1800" b="1" dirty="0"/>
              <a:t>Zařízení a vybavení pro členy RT</a:t>
            </a:r>
            <a:r>
              <a:rPr lang="cs-CZ" altLang="cs-CZ" sz="1800" dirty="0"/>
              <a:t>, kteří přímo pracují s CS nebo zajišťují výstup k přímému využití CS</a:t>
            </a:r>
          </a:p>
          <a:p>
            <a:pPr algn="just">
              <a:lnSpc>
                <a:spcPct val="80000"/>
              </a:lnSpc>
              <a:defRPr/>
            </a:pPr>
            <a:r>
              <a:rPr lang="cs-CZ" altLang="cs-CZ" sz="1800" b="1" dirty="0"/>
              <a:t>Nákup vybavení pro RT</a:t>
            </a:r>
            <a:r>
              <a:rPr lang="cs-CZ" altLang="cs-CZ" sz="1800" dirty="0"/>
              <a:t>, např.  nákup výpočetní techniky - pro pracovníky RT lze pořídit pouze takový počet  kusů zařízení a vybavení, který odpovídá výši úvazku členů RT = 1 ks na 1 úvazek; pokud je úvazek nižší, lze uplatnit pouze část pořizovací ceny, vztahující se k danému úvazku (0,5 úvazek = 0,5 ceny výpočetní techniky), úvazky jednotlivých členů RT je možné sčítat</a:t>
            </a:r>
          </a:p>
          <a:p>
            <a:pPr algn="just">
              <a:lnSpc>
                <a:spcPct val="80000"/>
              </a:lnSpc>
              <a:defRPr/>
            </a:pPr>
            <a:r>
              <a:rPr lang="cs-CZ" sz="1800" dirty="0"/>
              <a:t>Nově zařazen do této skupiny výdajů i </a:t>
            </a:r>
            <a:r>
              <a:rPr lang="cs-CZ" sz="1800" b="1" dirty="0"/>
              <a:t>nábytek</a:t>
            </a:r>
            <a:r>
              <a:rPr lang="cs-CZ" sz="1800" dirty="0"/>
              <a:t> (rozdíl oproti OP LZZ)</a:t>
            </a:r>
          </a:p>
          <a:p>
            <a:pPr algn="just">
              <a:lnSpc>
                <a:spcPct val="80000"/>
              </a:lnSpc>
              <a:defRPr/>
            </a:pPr>
            <a:r>
              <a:rPr lang="cs-CZ" sz="1800" dirty="0"/>
              <a:t>Pokud jakýkoliv nákup zařízení a vybavení patří na základě vymezení nepřímých nákladů (dle kapitoly 6.4.16) mezi nepřímé náklady, nelze tyto výdaje řadit mezi přímé způsobilé  náklady</a:t>
            </a:r>
            <a:endParaRPr lang="cs-CZ" sz="1800" b="1" dirty="0"/>
          </a:p>
          <a:p>
            <a:pPr>
              <a:lnSpc>
                <a:spcPct val="80000"/>
              </a:lnSpc>
              <a:spcBef>
                <a:spcPts val="0"/>
              </a:spcBef>
              <a:spcAft>
                <a:spcPts val="0"/>
              </a:spcAft>
              <a:buFont typeface="Wingdings" panose="05000000000000000000" pitchFamily="2" charset="2"/>
              <a:buChar char="ü"/>
              <a:defRPr/>
            </a:pPr>
            <a:endParaRPr lang="cs-CZ" altLang="cs-CZ" sz="1200" dirty="0"/>
          </a:p>
          <a:p>
            <a:pPr marL="0" indent="0">
              <a:lnSpc>
                <a:spcPct val="80000"/>
              </a:lnSpc>
              <a:spcBef>
                <a:spcPts val="0"/>
              </a:spcBef>
              <a:spcAft>
                <a:spcPts val="0"/>
              </a:spcAft>
              <a:buNone/>
              <a:defRPr/>
            </a:pPr>
            <a:endParaRPr lang="cs-CZ" altLang="cs-CZ" sz="1200" dirty="0"/>
          </a:p>
          <a:p>
            <a:pPr marL="0" indent="0">
              <a:buNone/>
              <a:defRPr/>
            </a:pPr>
            <a:endParaRPr lang="cs-CZ" sz="12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59</a:t>
            </a:fld>
            <a:endParaRPr lang="cs-CZ" dirty="0"/>
          </a:p>
        </p:txBody>
      </p:sp>
    </p:spTree>
    <p:extLst>
      <p:ext uri="{BB962C8B-B14F-4D97-AF65-F5344CB8AC3E}">
        <p14:creationId xmlns:p14="http://schemas.microsoft.com/office/powerpoint/2010/main" val="2984867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a:t>3. Jak ověříme, že jsme byli úspěšní?</a:t>
            </a:r>
            <a:r>
              <a:rPr lang="cs-CZ" sz="1600" dirty="0"/>
              <a:t>.</a:t>
            </a:r>
          </a:p>
          <a:p>
            <a:pPr lvl="1">
              <a:lnSpc>
                <a:spcPct val="100000"/>
              </a:lnSpc>
              <a:spcBef>
                <a:spcPts val="0"/>
              </a:spcBef>
            </a:pPr>
            <a:r>
              <a:rPr lang="cs-CZ" sz="1600" dirty="0"/>
              <a:t>Základním nástrojem jsou </a:t>
            </a:r>
            <a:r>
              <a:rPr lang="cs-CZ" sz="1600" b="1" dirty="0"/>
              <a:t>indikátory</a:t>
            </a:r>
            <a:r>
              <a:rPr lang="cs-CZ" sz="1600" dirty="0"/>
              <a:t> OPZ.</a:t>
            </a:r>
          </a:p>
          <a:p>
            <a:pPr lvl="1">
              <a:lnSpc>
                <a:spcPct val="100000"/>
              </a:lnSpc>
              <a:spcBef>
                <a:spcPts val="0"/>
              </a:spcBef>
            </a:pPr>
            <a:r>
              <a:rPr lang="cs-CZ" sz="1600" b="1" dirty="0"/>
              <a:t>U indikátorů se setkáváme s dělením na: </a:t>
            </a:r>
            <a:endParaRPr lang="cs-CZ" sz="1600" dirty="0"/>
          </a:p>
          <a:p>
            <a:pPr marL="414000" lvl="1" indent="0">
              <a:lnSpc>
                <a:spcPct val="100000"/>
              </a:lnSpc>
              <a:spcBef>
                <a:spcPts val="0"/>
              </a:spcBef>
              <a:buNone/>
            </a:pPr>
            <a:r>
              <a:rPr lang="cs-CZ" sz="1600" dirty="0"/>
              <a:t>	</a:t>
            </a:r>
            <a:r>
              <a:rPr lang="cs-CZ" sz="1600" b="1" dirty="0"/>
              <a:t>1) Výstupy </a:t>
            </a:r>
            <a:r>
              <a:rPr lang="cs-CZ" sz="1600" dirty="0"/>
              <a:t>= indikátory se závazkem,</a:t>
            </a:r>
          </a:p>
          <a:p>
            <a:pPr marL="414000" lvl="1" indent="0">
              <a:lnSpc>
                <a:spcPct val="100000"/>
              </a:lnSpc>
              <a:spcBef>
                <a:spcPts val="0"/>
              </a:spcBef>
              <a:spcAft>
                <a:spcPts val="0"/>
              </a:spcAft>
              <a:buNone/>
            </a:pPr>
            <a:r>
              <a:rPr lang="cs-CZ" sz="1600" b="1" dirty="0"/>
              <a:t>	2) Výsledky </a:t>
            </a:r>
            <a:r>
              <a:rPr lang="cs-CZ" sz="1600" dirty="0"/>
              <a:t>= indikátory bez závazku, ale je nutné je sledovat.</a:t>
            </a:r>
          </a:p>
          <a:p>
            <a:pPr marL="0" lvl="1" indent="0">
              <a:lnSpc>
                <a:spcPct val="100000"/>
              </a:lnSpc>
              <a:spcBef>
                <a:spcPts val="600"/>
              </a:spcBef>
              <a:spcAft>
                <a:spcPts val="600"/>
              </a:spcAft>
              <a:buSzPct val="100000"/>
              <a:buNone/>
            </a:pPr>
            <a:r>
              <a:rPr lang="cs-CZ" sz="1600" b="1" dirty="0"/>
              <a:t>Doporučení:</a:t>
            </a:r>
            <a:endParaRPr lang="cs-CZ" sz="1600" dirty="0"/>
          </a:p>
          <a:p>
            <a:pPr algn="just" hangingPunct="0">
              <a:lnSpc>
                <a:spcPct val="100000"/>
              </a:lnSpc>
              <a:spcBef>
                <a:spcPts val="0"/>
              </a:spcBef>
              <a:spcAft>
                <a:spcPts val="0"/>
              </a:spcAft>
            </a:pPr>
            <a:r>
              <a:rPr lang="cs-CZ" sz="1600" dirty="0"/>
              <a:t>každá aktivita musí mít nějaký konkrétní, měřitelný a dokladovatelný výstup,</a:t>
            </a:r>
          </a:p>
          <a:p>
            <a:pPr algn="just" hangingPunct="0">
              <a:lnSpc>
                <a:spcPct val="100000"/>
              </a:lnSpc>
              <a:spcBef>
                <a:spcPts val="0"/>
              </a:spcBef>
              <a:spcAft>
                <a:spcPts val="1200"/>
              </a:spcAft>
            </a:pPr>
            <a:r>
              <a:rPr lang="cs-CZ" sz="1600" dirty="0"/>
              <a:t>indikátory jsou ukazatele úspěchu, naplnění cíle, a to v předem stanovené míře, </a:t>
            </a:r>
            <a:br>
              <a:rPr lang="cs-CZ" sz="1600" dirty="0"/>
            </a:br>
            <a:r>
              <a:rPr lang="cs-CZ" sz="1600" dirty="0"/>
              <a:t>např. 5 rekvalifikovaných osob – doloženo smlouvami s účastníky a prezenčními listinami.</a:t>
            </a:r>
          </a:p>
          <a:p>
            <a:pPr lvl="1">
              <a:lnSpc>
                <a:spcPct val="100000"/>
              </a:lnSpc>
              <a:spcBef>
                <a:spcPts val="0"/>
              </a:spcBef>
              <a:spcAft>
                <a:spcPts val="1200"/>
              </a:spcAft>
            </a:pPr>
            <a:r>
              <a:rPr lang="cs-CZ" sz="1600" dirty="0"/>
              <a:t>V rámci přípravy projektu je dále nutné promýšlet veškerá možná </a:t>
            </a:r>
            <a:r>
              <a:rPr lang="cs-CZ" sz="1600" b="1" dirty="0"/>
              <a:t>rizika</a:t>
            </a:r>
            <a:r>
              <a:rPr lang="cs-CZ" sz="1600" dirty="0"/>
              <a:t>.</a:t>
            </a:r>
          </a:p>
          <a:p>
            <a:pPr marL="0" lvl="1" indent="0">
              <a:lnSpc>
                <a:spcPct val="100000"/>
              </a:lnSpc>
              <a:spcBef>
                <a:spcPts val="600"/>
              </a:spcBef>
              <a:spcAft>
                <a:spcPts val="600"/>
              </a:spcAft>
              <a:buSzPct val="100000"/>
              <a:buNone/>
            </a:pPr>
            <a:r>
              <a:rPr lang="cs-CZ" sz="1600" b="1" dirty="0"/>
              <a:t>Doporučení:</a:t>
            </a:r>
          </a:p>
          <a:p>
            <a:pPr lvl="0" algn="just" hangingPunct="0">
              <a:lnSpc>
                <a:spcPct val="100000"/>
              </a:lnSpc>
              <a:spcBef>
                <a:spcPts val="0"/>
              </a:spcBef>
              <a:spcAft>
                <a:spcPts val="0"/>
              </a:spcAft>
            </a:pPr>
            <a:r>
              <a:rPr lang="cs-CZ" sz="1600" dirty="0"/>
              <a:t>pojmenujte rizika úspěšné realizace projektu,</a:t>
            </a:r>
          </a:p>
          <a:p>
            <a:pPr lvl="0" algn="just" hangingPunct="0">
              <a:lnSpc>
                <a:spcPct val="100000"/>
              </a:lnSpc>
              <a:spcBef>
                <a:spcPts val="0"/>
              </a:spcBef>
              <a:spcAft>
                <a:spcPts val="0"/>
              </a:spcAft>
            </a:pPr>
            <a:r>
              <a:rPr lang="cs-CZ" sz="1600" dirty="0"/>
              <a:t>popište způsoby eliminace těchto rizik či záložní strategie v případě, že se rizika naplní,</a:t>
            </a:r>
          </a:p>
          <a:p>
            <a:pPr lvl="0" algn="just" hangingPunct="0">
              <a:lnSpc>
                <a:spcPct val="100000"/>
              </a:lnSpc>
              <a:spcBef>
                <a:spcPts val="0"/>
              </a:spcBef>
              <a:spcAft>
                <a:spcPts val="0"/>
              </a:spcAft>
            </a:pPr>
            <a:r>
              <a:rPr lang="cs-CZ" sz="1600" b="1" dirty="0"/>
              <a:t>rozlište: rizika na straně cílové skupiny </a:t>
            </a:r>
            <a:r>
              <a:rPr lang="cs-CZ" sz="1600" dirty="0"/>
              <a:t>(např. demotivace, fluktuace, nepřipravenost),</a:t>
            </a:r>
          </a:p>
          <a:p>
            <a:pPr marL="414000" lvl="1" indent="0" algn="just" hangingPunct="0">
              <a:lnSpc>
                <a:spcPct val="100000"/>
              </a:lnSpc>
              <a:spcBef>
                <a:spcPts val="0"/>
              </a:spcBef>
              <a:spcAft>
                <a:spcPts val="0"/>
              </a:spcAft>
              <a:buNone/>
            </a:pPr>
            <a:r>
              <a:rPr lang="cs-CZ" sz="1600" dirty="0"/>
              <a:t>	      </a:t>
            </a:r>
            <a:r>
              <a:rPr lang="cs-CZ" sz="1600" b="1" dirty="0"/>
              <a:t>rizika na straně realizátora </a:t>
            </a:r>
            <a:r>
              <a:rPr lang="cs-CZ" sz="1600" dirty="0"/>
              <a:t>(např. málo kreativní tým, nízká kvalifikace, 	    	      neznalost terénu, fluktuace),</a:t>
            </a:r>
          </a:p>
          <a:p>
            <a:pPr marL="414000" lvl="1" indent="0" algn="just" hangingPunct="0">
              <a:lnSpc>
                <a:spcPct val="100000"/>
              </a:lnSpc>
              <a:spcBef>
                <a:spcPts val="0"/>
              </a:spcBef>
              <a:spcAft>
                <a:spcPts val="0"/>
              </a:spcAft>
              <a:buNone/>
            </a:pPr>
            <a:r>
              <a:rPr lang="cs-CZ" sz="1600" dirty="0"/>
              <a:t>	      </a:t>
            </a:r>
            <a:r>
              <a:rPr lang="cs-CZ" sz="1600" b="1" dirty="0"/>
              <a:t>vnější rizika </a:t>
            </a:r>
            <a:r>
              <a:rPr lang="cs-CZ" sz="1600" dirty="0"/>
              <a:t>(např. ekonomická krize, komunální volby).</a:t>
            </a:r>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33098894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484784"/>
            <a:ext cx="8568952" cy="5040560"/>
          </a:xfrm>
        </p:spPr>
        <p:txBody>
          <a:bodyPr/>
          <a:lstStyle/>
          <a:p>
            <a:pPr marL="0" indent="0">
              <a:lnSpc>
                <a:spcPct val="80000"/>
              </a:lnSpc>
              <a:spcBef>
                <a:spcPts val="0"/>
              </a:spcBef>
              <a:spcAft>
                <a:spcPts val="0"/>
              </a:spcAft>
              <a:buNone/>
              <a:defRPr/>
            </a:pPr>
            <a:r>
              <a:rPr lang="cs-CZ" sz="2000" b="1" dirty="0"/>
              <a:t>V rámci kapitoly 1.1.3 lze také hradit:</a:t>
            </a:r>
          </a:p>
          <a:p>
            <a:pPr marL="0" indent="0">
              <a:lnSpc>
                <a:spcPct val="80000"/>
              </a:lnSpc>
              <a:spcBef>
                <a:spcPts val="0"/>
              </a:spcBef>
              <a:spcAft>
                <a:spcPts val="0"/>
              </a:spcAft>
              <a:buNone/>
              <a:defRPr/>
            </a:pPr>
            <a:endParaRPr lang="cs-CZ" sz="1800" b="1" dirty="0"/>
          </a:p>
          <a:p>
            <a:pPr algn="just">
              <a:defRPr/>
            </a:pPr>
            <a:r>
              <a:rPr lang="cs-CZ" sz="2000" b="1" dirty="0"/>
              <a:t>Nájem či leasing zařízení a vybavení, budov</a:t>
            </a:r>
          </a:p>
          <a:p>
            <a:pPr lvl="1" algn="just">
              <a:lnSpc>
                <a:spcPct val="100000"/>
              </a:lnSpc>
              <a:spcBef>
                <a:spcPts val="0"/>
              </a:spcBef>
              <a:spcAft>
                <a:spcPts val="0"/>
              </a:spcAft>
              <a:defRPr/>
            </a:pPr>
            <a:r>
              <a:rPr lang="cs-CZ" b="1" dirty="0"/>
              <a:t>Operativní leasing = </a:t>
            </a:r>
            <a:r>
              <a:rPr lang="cs-CZ" dirty="0"/>
              <a:t>nájemné (splátky) leasingu, smlouva o nájmu nebo operativním leasingu</a:t>
            </a:r>
          </a:p>
          <a:p>
            <a:pPr lvl="1" algn="just">
              <a:lnSpc>
                <a:spcPct val="100000"/>
              </a:lnSpc>
              <a:spcBef>
                <a:spcPts val="0"/>
              </a:spcBef>
              <a:spcAft>
                <a:spcPts val="0"/>
              </a:spcAft>
              <a:defRPr/>
            </a:pPr>
            <a:r>
              <a:rPr lang="cs-CZ" b="1" dirty="0"/>
              <a:t>Finanční leasing = </a:t>
            </a:r>
            <a:r>
              <a:rPr lang="cs-CZ" dirty="0"/>
              <a:t>způsobilé jsou pouze splátky leasingu, vztahující se k období trvání projektu (daně a finanční činnost pronajímatele související s leasingovou smlouvou nejsou způsobilými výdaji)</a:t>
            </a:r>
          </a:p>
          <a:p>
            <a:pPr algn="just">
              <a:lnSpc>
                <a:spcPct val="100000"/>
              </a:lnSpc>
              <a:spcBef>
                <a:spcPts val="0"/>
              </a:spcBef>
              <a:spcAft>
                <a:spcPts val="0"/>
              </a:spcAft>
              <a:defRPr/>
            </a:pPr>
            <a:endParaRPr lang="cs-CZ" sz="2000" b="1" dirty="0"/>
          </a:p>
          <a:p>
            <a:pPr algn="just">
              <a:defRPr/>
            </a:pPr>
            <a:r>
              <a:rPr lang="cs-CZ" sz="2000" b="1" dirty="0"/>
              <a:t>Odpisy (daňové)</a:t>
            </a:r>
          </a:p>
          <a:p>
            <a:pPr lvl="1" algn="just">
              <a:lnSpc>
                <a:spcPct val="100000"/>
              </a:lnSpc>
              <a:spcBef>
                <a:spcPts val="0"/>
              </a:spcBef>
              <a:spcAft>
                <a:spcPts val="0"/>
              </a:spcAft>
            </a:pPr>
            <a:r>
              <a:rPr lang="cs-CZ" dirty="0"/>
              <a:t>Dlouhodobého hmotného a nehmotného majetku používaného </a:t>
            </a:r>
            <a:br>
              <a:rPr lang="cs-CZ" dirty="0"/>
            </a:br>
            <a:r>
              <a:rPr lang="cs-CZ" dirty="0"/>
              <a:t>pro účely projektu, které využívá CS</a:t>
            </a:r>
          </a:p>
          <a:p>
            <a:pPr lvl="1" algn="just">
              <a:lnSpc>
                <a:spcPct val="100000"/>
              </a:lnSpc>
              <a:spcBef>
                <a:spcPts val="0"/>
              </a:spcBef>
              <a:spcAft>
                <a:spcPts val="0"/>
              </a:spcAft>
            </a:pPr>
            <a:r>
              <a:rPr lang="cs-CZ" dirty="0"/>
              <a:t>Jsou způsobilým výdajem po dobu trvání projektu za předpokladu, že nákup takového majetku není součástí způsobilých výdajů na projekt</a:t>
            </a:r>
          </a:p>
          <a:p>
            <a:pPr marL="0" indent="0">
              <a:lnSpc>
                <a:spcPct val="100000"/>
              </a:lnSpc>
              <a:spcBef>
                <a:spcPts val="0"/>
              </a:spcBef>
              <a:spcAft>
                <a:spcPts val="0"/>
              </a:spcAft>
              <a:buNone/>
            </a:pPr>
            <a:endParaRPr lang="cs-CZ" sz="14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60</a:t>
            </a:fld>
            <a:endParaRPr lang="cs-CZ" dirty="0"/>
          </a:p>
        </p:txBody>
      </p:sp>
    </p:spTree>
    <p:extLst>
      <p:ext uri="{BB962C8B-B14F-4D97-AF65-F5344CB8AC3E}">
        <p14:creationId xmlns:p14="http://schemas.microsoft.com/office/powerpoint/2010/main" val="86775814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568952" cy="5256584"/>
          </a:xfrm>
        </p:spPr>
        <p:txBody>
          <a:bodyPr/>
          <a:lstStyle/>
          <a:p>
            <a:pPr marL="0" indent="0">
              <a:buNone/>
              <a:defRPr/>
            </a:pPr>
            <a:r>
              <a:rPr lang="cs-CZ" sz="2000" b="1" dirty="0"/>
              <a:t>1.1.4 Nákup služeb</a:t>
            </a:r>
          </a:p>
          <a:p>
            <a:pPr marL="0" indent="0" algn="just">
              <a:lnSpc>
                <a:spcPct val="100000"/>
              </a:lnSpc>
              <a:spcBef>
                <a:spcPts val="0"/>
              </a:spcBef>
              <a:spcAft>
                <a:spcPts val="0"/>
              </a:spcAft>
              <a:buNone/>
            </a:pPr>
            <a:r>
              <a:rPr lang="cs-CZ" altLang="cs-CZ" sz="2000" dirty="0"/>
              <a:t>Dodání služby musí být nezbytné k realizaci projektu a musí vytvářet novou hodnotu </a:t>
            </a:r>
          </a:p>
          <a:p>
            <a:pPr algn="just">
              <a:lnSpc>
                <a:spcPct val="100000"/>
              </a:lnSpc>
              <a:spcBef>
                <a:spcPts val="0"/>
              </a:spcBef>
              <a:spcAft>
                <a:spcPts val="0"/>
              </a:spcAft>
            </a:pPr>
            <a:r>
              <a:rPr lang="cs-CZ" sz="2000" dirty="0"/>
              <a:t>zpracování analýz, průzkumů, studií</a:t>
            </a:r>
          </a:p>
          <a:p>
            <a:pPr algn="just">
              <a:lnSpc>
                <a:spcPct val="100000"/>
              </a:lnSpc>
              <a:spcBef>
                <a:spcPts val="0"/>
              </a:spcBef>
              <a:spcAft>
                <a:spcPts val="0"/>
              </a:spcAft>
            </a:pPr>
            <a:r>
              <a:rPr lang="cs-CZ" sz="2000" dirty="0"/>
              <a:t>lektorské služby</a:t>
            </a:r>
          </a:p>
          <a:p>
            <a:pPr algn="just">
              <a:lnSpc>
                <a:spcPct val="100000"/>
              </a:lnSpc>
              <a:spcBef>
                <a:spcPts val="0"/>
              </a:spcBef>
              <a:spcAft>
                <a:spcPts val="0"/>
              </a:spcAft>
            </a:pPr>
            <a:r>
              <a:rPr lang="cs-CZ" sz="2000" dirty="0"/>
              <a:t>školení a kurzy</a:t>
            </a:r>
          </a:p>
          <a:p>
            <a:pPr algn="just">
              <a:lnSpc>
                <a:spcPct val="100000"/>
              </a:lnSpc>
              <a:spcBef>
                <a:spcPts val="0"/>
              </a:spcBef>
              <a:spcAft>
                <a:spcPts val="0"/>
              </a:spcAft>
            </a:pPr>
            <a:r>
              <a:rPr lang="cs-CZ" sz="2000" dirty="0"/>
              <a:t>vytvoření nových publikací, školicích materiálů nebo manuálů, CD/DVD…</a:t>
            </a:r>
          </a:p>
          <a:p>
            <a:pPr algn="just">
              <a:lnSpc>
                <a:spcPct val="100000"/>
              </a:lnSpc>
              <a:spcBef>
                <a:spcPts val="0"/>
              </a:spcBef>
              <a:spcAft>
                <a:spcPts val="0"/>
              </a:spcAft>
            </a:pPr>
            <a:r>
              <a:rPr lang="cs-CZ" sz="2000" dirty="0"/>
              <a:t>pronájem prostor pro práci s CS (např. pronájem učebny)</a:t>
            </a:r>
          </a:p>
          <a:p>
            <a:pPr algn="just">
              <a:lnSpc>
                <a:spcPct val="100000"/>
              </a:lnSpc>
              <a:spcBef>
                <a:spcPts val="0"/>
              </a:spcBef>
              <a:spcAft>
                <a:spcPts val="0"/>
              </a:spcAft>
            </a:pPr>
            <a:endParaRPr lang="cs-CZ" sz="2000" dirty="0"/>
          </a:p>
          <a:p>
            <a:pPr marL="0" indent="0" algn="just">
              <a:lnSpc>
                <a:spcPct val="100000"/>
              </a:lnSpc>
              <a:spcBef>
                <a:spcPts val="0"/>
              </a:spcBef>
              <a:buNone/>
            </a:pPr>
            <a:r>
              <a:rPr lang="cs-CZ" sz="2000" b="1" dirty="0"/>
              <a:t>1.1.5 Drobné stavební úpravy</a:t>
            </a:r>
          </a:p>
          <a:p>
            <a:pPr algn="just">
              <a:lnSpc>
                <a:spcPct val="100000"/>
              </a:lnSpc>
              <a:spcBef>
                <a:spcPts val="0"/>
              </a:spcBef>
            </a:pPr>
            <a:r>
              <a:rPr lang="cs-CZ" sz="2000" dirty="0"/>
              <a:t>Cena všech dokončených stavebních úprav v jednom zdaňovacím období, která nepřesáhne v úhrnu </a:t>
            </a:r>
            <a:r>
              <a:rPr lang="cs-CZ" sz="2000" b="1" dirty="0"/>
              <a:t>40.000 Kč </a:t>
            </a:r>
            <a:r>
              <a:rPr lang="cs-CZ" sz="2000" dirty="0"/>
              <a:t>na každou jednotlivou účetní položku majetku</a:t>
            </a:r>
          </a:p>
          <a:p>
            <a:pPr algn="just">
              <a:lnSpc>
                <a:spcPct val="100000"/>
              </a:lnSpc>
              <a:spcBef>
                <a:spcPts val="0"/>
              </a:spcBef>
              <a:spcAft>
                <a:spcPts val="0"/>
              </a:spcAft>
            </a:pPr>
            <a:r>
              <a:rPr lang="cs-CZ" sz="2000" dirty="0"/>
              <a:t>Např. úprava pracovního místa, které usnadní přístup osobám zdravotně postiženým</a:t>
            </a:r>
          </a:p>
          <a:p>
            <a:pPr>
              <a:lnSpc>
                <a:spcPct val="100000"/>
              </a:lnSpc>
              <a:spcBef>
                <a:spcPts val="0"/>
              </a:spcBef>
              <a:spcAft>
                <a:spcPts val="0"/>
              </a:spcAft>
            </a:pPr>
            <a:endParaRPr lang="cs-CZ" sz="2000" dirty="0"/>
          </a:p>
          <a:p>
            <a:pPr marL="0" indent="0">
              <a:buNone/>
              <a:defRPr/>
            </a:pPr>
            <a:endParaRPr lang="cs-CZ" sz="1600" b="1" dirty="0"/>
          </a:p>
          <a:p>
            <a:pPr>
              <a:lnSpc>
                <a:spcPct val="80000"/>
              </a:lnSpc>
              <a:defRPr/>
            </a:pPr>
            <a:endParaRPr lang="cs-CZ" altLang="cs-CZ" sz="1200" dirty="0"/>
          </a:p>
          <a:p>
            <a:pPr>
              <a:lnSpc>
                <a:spcPct val="80000"/>
              </a:lnSpc>
            </a:pPr>
            <a:endParaRPr lang="cs-CZ" altLang="cs-CZ" dirty="0"/>
          </a:p>
          <a:p>
            <a:pPr>
              <a:lnSpc>
                <a:spcPct val="80000"/>
              </a:lnSpc>
            </a:pPr>
            <a:endParaRPr lang="cs-CZ" alt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61</a:t>
            </a:fld>
            <a:endParaRPr lang="cs-CZ" dirty="0"/>
          </a:p>
        </p:txBody>
      </p:sp>
    </p:spTree>
    <p:extLst>
      <p:ext uri="{BB962C8B-B14F-4D97-AF65-F5344CB8AC3E}">
        <p14:creationId xmlns:p14="http://schemas.microsoft.com/office/powerpoint/2010/main" val="7829510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323528" y="1340768"/>
            <a:ext cx="8640960" cy="5328592"/>
          </a:xfrm>
        </p:spPr>
        <p:txBody>
          <a:bodyPr/>
          <a:lstStyle/>
          <a:p>
            <a:pPr marL="0" indent="0">
              <a:lnSpc>
                <a:spcPct val="100000"/>
              </a:lnSpc>
              <a:spcBef>
                <a:spcPts val="0"/>
              </a:spcBef>
              <a:spcAft>
                <a:spcPts val="0"/>
              </a:spcAft>
              <a:buNone/>
            </a:pPr>
            <a:r>
              <a:rPr lang="cs-CZ" sz="1800" b="1" dirty="0"/>
              <a:t>1.1.6 Přímá podpora pro CS</a:t>
            </a:r>
          </a:p>
          <a:p>
            <a:pPr algn="just">
              <a:lnSpc>
                <a:spcPct val="150000"/>
              </a:lnSpc>
              <a:spcBef>
                <a:spcPts val="0"/>
              </a:spcBef>
              <a:spcAft>
                <a:spcPts val="0"/>
              </a:spcAft>
              <a:defRPr/>
            </a:pPr>
            <a:r>
              <a:rPr lang="cs-CZ" sz="1800" b="1" dirty="0"/>
              <a:t>mzdy</a:t>
            </a:r>
            <a:r>
              <a:rPr lang="cs-CZ" sz="1800" dirty="0"/>
              <a:t> zaměstnanců z CS (PS, DPČ, DPP ne) – max. limit stanovený pro měsíc práce zaměstnance je ve výši trojnásobku minimální mzdy za měsíc </a:t>
            </a:r>
            <a:br>
              <a:rPr lang="cs-CZ" sz="1800" dirty="0"/>
            </a:br>
            <a:r>
              <a:rPr lang="cs-CZ" sz="1800" dirty="0"/>
              <a:t>při 40hodinové týdenní pracovní době</a:t>
            </a:r>
          </a:p>
          <a:p>
            <a:pPr algn="just">
              <a:lnSpc>
                <a:spcPct val="150000"/>
              </a:lnSpc>
              <a:spcBef>
                <a:spcPts val="0"/>
              </a:spcBef>
              <a:spcAft>
                <a:spcPts val="0"/>
              </a:spcAft>
              <a:defRPr/>
            </a:pPr>
            <a:r>
              <a:rPr lang="cs-CZ" sz="1800" b="1" dirty="0"/>
              <a:t>cestovné, ubytování a stravné </a:t>
            </a:r>
            <a:r>
              <a:rPr lang="cs-CZ" sz="1800" dirty="0"/>
              <a:t>při služebních cestách pro CS</a:t>
            </a:r>
          </a:p>
          <a:p>
            <a:pPr algn="just">
              <a:lnSpc>
                <a:spcPct val="150000"/>
              </a:lnSpc>
              <a:spcBef>
                <a:spcPts val="0"/>
              </a:spcBef>
              <a:spcAft>
                <a:spcPts val="0"/>
              </a:spcAft>
              <a:defRPr/>
            </a:pPr>
            <a:r>
              <a:rPr lang="cs-CZ" sz="1800" b="1" dirty="0"/>
              <a:t>příspěvek na péči o dítě a další závislé osoby </a:t>
            </a:r>
            <a:r>
              <a:rPr lang="cs-CZ" sz="1800" dirty="0"/>
              <a:t>– poskytuje se po dobu trvání školení nebo při nástupu nezaměstnané osoby do nového zaměstnání (v tomto případě se poskytuje po dobu max. 6 </a:t>
            </a:r>
            <a:r>
              <a:rPr lang="cs-CZ" sz="1800" dirty="0" err="1"/>
              <a:t>měs</a:t>
            </a:r>
            <a:r>
              <a:rPr lang="cs-CZ" sz="1800" dirty="0"/>
              <a:t>.)</a:t>
            </a:r>
          </a:p>
          <a:p>
            <a:pPr algn="just">
              <a:lnSpc>
                <a:spcPct val="150000"/>
              </a:lnSpc>
              <a:spcBef>
                <a:spcPts val="0"/>
              </a:spcBef>
              <a:spcAft>
                <a:spcPts val="0"/>
              </a:spcAft>
              <a:defRPr/>
            </a:pPr>
            <a:r>
              <a:rPr lang="cs-CZ" sz="1800" b="1" dirty="0"/>
              <a:t>příspěvek na zapracování </a:t>
            </a:r>
            <a:r>
              <a:rPr lang="cs-CZ" sz="1800" dirty="0"/>
              <a:t>(dle zákona č. 435/2004 Sb., zákon </a:t>
            </a:r>
            <a:br>
              <a:rPr lang="cs-CZ" sz="1800" dirty="0"/>
            </a:br>
            <a:r>
              <a:rPr lang="cs-CZ" sz="1800" dirty="0"/>
              <a:t>o zaměstnanosti) – poskytuje se po dobu max. 3 </a:t>
            </a:r>
            <a:r>
              <a:rPr lang="cs-CZ" sz="1800" dirty="0" err="1"/>
              <a:t>měs</a:t>
            </a:r>
            <a:r>
              <a:rPr lang="cs-CZ" sz="1800" dirty="0"/>
              <a:t>., nejvýše do poloviny minimální mzdy</a:t>
            </a:r>
          </a:p>
          <a:p>
            <a:pPr algn="just">
              <a:lnSpc>
                <a:spcPct val="150000"/>
              </a:lnSpc>
              <a:spcBef>
                <a:spcPts val="0"/>
              </a:spcBef>
              <a:spcAft>
                <a:spcPts val="0"/>
              </a:spcAft>
              <a:defRPr/>
            </a:pPr>
            <a:r>
              <a:rPr lang="cs-CZ" sz="1800" b="1" dirty="0"/>
              <a:t>jiné nezbytné náklady </a:t>
            </a:r>
            <a:r>
              <a:rPr lang="cs-CZ" sz="1800" dirty="0"/>
              <a:t>pro CS pro realizování jejich aktivit (prohlídka zdravotní způsobilosti pro výkon práce, výpis z rejstříku trestů)</a:t>
            </a:r>
          </a:p>
          <a:p>
            <a:pPr marL="0" indent="0">
              <a:lnSpc>
                <a:spcPct val="100000"/>
              </a:lnSpc>
              <a:spcBef>
                <a:spcPts val="0"/>
              </a:spcBef>
              <a:spcAft>
                <a:spcPts val="0"/>
              </a:spcAft>
              <a:buNone/>
              <a:defRPr/>
            </a:pPr>
            <a:endParaRPr lang="cs-CZ" sz="1200" dirty="0"/>
          </a:p>
          <a:p>
            <a:endParaRPr lang="cs-CZ" altLang="cs-CZ" sz="1200" dirty="0"/>
          </a:p>
          <a:p>
            <a:endParaRPr lang="cs-CZ" altLang="cs-CZ" dirty="0"/>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62</a:t>
            </a:fld>
            <a:endParaRPr lang="cs-CZ" dirty="0"/>
          </a:p>
        </p:txBody>
      </p:sp>
    </p:spTree>
    <p:extLst>
      <p:ext uri="{BB962C8B-B14F-4D97-AF65-F5344CB8AC3E}">
        <p14:creationId xmlns:p14="http://schemas.microsoft.com/office/powerpoint/2010/main" val="347185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Věcná způsobilost výdajů </a:t>
            </a:r>
          </a:p>
        </p:txBody>
      </p:sp>
      <p:sp>
        <p:nvSpPr>
          <p:cNvPr id="3" name="Zástupný symbol pro obsah 2"/>
          <p:cNvSpPr>
            <a:spLocks noGrp="1"/>
          </p:cNvSpPr>
          <p:nvPr>
            <p:ph idx="1"/>
          </p:nvPr>
        </p:nvSpPr>
        <p:spPr>
          <a:xfrm>
            <a:off x="539552" y="1412776"/>
            <a:ext cx="8064000" cy="4968552"/>
          </a:xfrm>
        </p:spPr>
        <p:txBody>
          <a:bodyPr/>
          <a:lstStyle/>
          <a:p>
            <a:pPr marL="0" indent="0" algn="just">
              <a:lnSpc>
                <a:spcPct val="100000"/>
              </a:lnSpc>
              <a:buNone/>
            </a:pPr>
            <a:endParaRPr lang="cs-CZ" sz="1400" dirty="0"/>
          </a:p>
          <a:p>
            <a:pPr marL="0" indent="0" algn="just">
              <a:lnSpc>
                <a:spcPct val="100000"/>
              </a:lnSpc>
              <a:buNone/>
            </a:pPr>
            <a:r>
              <a:rPr lang="cs-CZ" sz="2000" b="1" dirty="0"/>
              <a:t>Investiční výdaje:</a:t>
            </a:r>
          </a:p>
          <a:p>
            <a:pPr algn="just">
              <a:lnSpc>
                <a:spcPct val="100000"/>
              </a:lnSpc>
            </a:pPr>
            <a:r>
              <a:rPr lang="cs-CZ" sz="2000" b="1" dirty="0"/>
              <a:t>Pro projekty platí omezení, že podíl investičních výdajů v rámci celkových způsobilých výdajů nesmí být vyšší než 50 %</a:t>
            </a:r>
          </a:p>
          <a:p>
            <a:pPr algn="just">
              <a:lnSpc>
                <a:spcPct val="100000"/>
              </a:lnSpc>
            </a:pPr>
            <a:r>
              <a:rPr lang="cs-CZ" sz="2000" b="1" dirty="0"/>
              <a:t>Pro SP doporučujeme  MAS  nastavit  limit procenta investic na 30 - 50 % v závislosti na případnou návaznost na IROP </a:t>
            </a:r>
            <a:endParaRPr lang="cs-CZ" sz="2000" dirty="0"/>
          </a:p>
          <a:p>
            <a:pPr marL="0" indent="0" algn="just">
              <a:lnSpc>
                <a:spcPct val="100000"/>
              </a:lnSpc>
              <a:buNone/>
            </a:pPr>
            <a:endParaRPr lang="cs-CZ" sz="14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63</a:t>
            </a:fld>
            <a:endParaRPr lang="cs-CZ" dirty="0"/>
          </a:p>
        </p:txBody>
      </p:sp>
    </p:spTree>
    <p:extLst>
      <p:ext uri="{BB962C8B-B14F-4D97-AF65-F5344CB8AC3E}">
        <p14:creationId xmlns:p14="http://schemas.microsoft.com/office/powerpoint/2010/main" val="6549855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39552" y="1268760"/>
            <a:ext cx="8064000" cy="4563208"/>
          </a:xfrm>
        </p:spPr>
        <p:txBody>
          <a:bodyPr/>
          <a:lstStyle/>
          <a:p>
            <a:pPr marL="0" indent="0">
              <a:lnSpc>
                <a:spcPct val="100000"/>
              </a:lnSpc>
              <a:spcBef>
                <a:spcPts val="0"/>
              </a:spcBef>
              <a:spcAft>
                <a:spcPts val="0"/>
              </a:spcAft>
              <a:buNone/>
            </a:pPr>
            <a:r>
              <a:rPr lang="cs-CZ" sz="1800" b="1" dirty="0"/>
              <a:t>1.2 Nepřímé náklady </a:t>
            </a:r>
          </a:p>
          <a:p>
            <a:pPr>
              <a:lnSpc>
                <a:spcPct val="100000"/>
              </a:lnSpc>
              <a:spcBef>
                <a:spcPts val="0"/>
              </a:spcBef>
              <a:spcAft>
                <a:spcPts val="0"/>
              </a:spcAft>
            </a:pPr>
            <a:endParaRPr lang="cs-CZ" sz="1800" dirty="0"/>
          </a:p>
          <a:p>
            <a:pPr algn="just">
              <a:lnSpc>
                <a:spcPct val="100000"/>
              </a:lnSpc>
              <a:spcBef>
                <a:spcPts val="0"/>
              </a:spcBef>
              <a:spcAft>
                <a:spcPts val="0"/>
              </a:spcAft>
            </a:pPr>
            <a:r>
              <a:rPr lang="cs-CZ" altLang="cs-CZ" sz="1800" b="1" dirty="0"/>
              <a:t>Max. 25% přímých způsobilých nákladů projektu</a:t>
            </a:r>
          </a:p>
          <a:p>
            <a:pPr algn="just">
              <a:lnSpc>
                <a:spcPct val="100000"/>
              </a:lnSpc>
              <a:spcBef>
                <a:spcPts val="0"/>
              </a:spcBef>
              <a:spcAft>
                <a:spcPts val="0"/>
              </a:spcAft>
            </a:pPr>
            <a:endParaRPr lang="cs-CZ" altLang="cs-CZ" sz="1800" b="1" dirty="0"/>
          </a:p>
          <a:p>
            <a:pPr algn="just">
              <a:lnSpc>
                <a:spcPct val="150000"/>
              </a:lnSpc>
              <a:spcBef>
                <a:spcPts val="0"/>
              </a:spcBef>
              <a:spcAft>
                <a:spcPts val="0"/>
              </a:spcAft>
            </a:pPr>
            <a:r>
              <a:rPr lang="cs-CZ" sz="1800" dirty="0"/>
              <a:t>administrativa, řízení projektu (včetně finančního), účetnictví, personalistika komunikační a informační opatření, občerstvení a stravování a podpůrné procesy pro provoz projektu</a:t>
            </a:r>
          </a:p>
          <a:p>
            <a:pPr algn="just">
              <a:lnSpc>
                <a:spcPct val="150000"/>
              </a:lnSpc>
              <a:spcBef>
                <a:spcPts val="0"/>
              </a:spcBef>
              <a:spcAft>
                <a:spcPts val="0"/>
              </a:spcAft>
            </a:pPr>
            <a:r>
              <a:rPr lang="cs-CZ" sz="1800" dirty="0"/>
              <a:t>cestovní náhrady spojené s pracovními cestami RT</a:t>
            </a:r>
          </a:p>
          <a:p>
            <a:pPr algn="just">
              <a:lnSpc>
                <a:spcPct val="150000"/>
              </a:lnSpc>
              <a:spcBef>
                <a:spcPts val="0"/>
              </a:spcBef>
              <a:spcAft>
                <a:spcPts val="0"/>
              </a:spcAft>
            </a:pPr>
            <a:r>
              <a:rPr lang="cs-CZ" sz="1800" dirty="0"/>
              <a:t>spotřební materiál, zařízení a vybavení (papír…)</a:t>
            </a:r>
          </a:p>
          <a:p>
            <a:pPr algn="just">
              <a:lnSpc>
                <a:spcPct val="150000"/>
              </a:lnSpc>
              <a:spcBef>
                <a:spcPts val="0"/>
              </a:spcBef>
              <a:spcAft>
                <a:spcPts val="0"/>
              </a:spcAft>
            </a:pPr>
            <a:r>
              <a:rPr lang="cs-CZ" sz="1800" dirty="0"/>
              <a:t>prostory pro realizaci projektu (nájemné, vodné, stočné, energie…)</a:t>
            </a:r>
          </a:p>
          <a:p>
            <a:pPr algn="just">
              <a:lnSpc>
                <a:spcPct val="150000"/>
              </a:lnSpc>
              <a:spcBef>
                <a:spcPts val="0"/>
              </a:spcBef>
              <a:spcAft>
                <a:spcPts val="0"/>
              </a:spcAft>
            </a:pPr>
            <a:r>
              <a:rPr lang="cs-CZ" sz="1800" dirty="0"/>
              <a:t>ostatní provozní výdaje (internet, poštovné, telefon…)</a:t>
            </a:r>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64</a:t>
            </a:fld>
            <a:endParaRPr lang="cs-CZ" dirty="0"/>
          </a:p>
        </p:txBody>
      </p:sp>
    </p:spTree>
    <p:extLst>
      <p:ext uri="{BB962C8B-B14F-4D97-AF65-F5344CB8AC3E}">
        <p14:creationId xmlns:p14="http://schemas.microsoft.com/office/powerpoint/2010/main" val="20390176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Věcná způsobilost výdajů </a:t>
            </a:r>
          </a:p>
        </p:txBody>
      </p:sp>
      <p:sp>
        <p:nvSpPr>
          <p:cNvPr id="3" name="Zástupný symbol pro obsah 2"/>
          <p:cNvSpPr>
            <a:spLocks noGrp="1"/>
          </p:cNvSpPr>
          <p:nvPr>
            <p:ph idx="1"/>
          </p:nvPr>
        </p:nvSpPr>
        <p:spPr>
          <a:xfrm>
            <a:off x="540000" y="1412776"/>
            <a:ext cx="8064000" cy="5256584"/>
          </a:xfrm>
        </p:spPr>
        <p:txBody>
          <a:bodyPr/>
          <a:lstStyle/>
          <a:p>
            <a:pPr>
              <a:lnSpc>
                <a:spcPct val="100000"/>
              </a:lnSpc>
              <a:spcBef>
                <a:spcPts val="0"/>
              </a:spcBef>
              <a:spcAft>
                <a:spcPts val="0"/>
              </a:spcAft>
            </a:pPr>
            <a:r>
              <a:rPr lang="cs-CZ" sz="1800" dirty="0"/>
              <a:t>Pro projekty, u nichž podstatná většina nákladů vznikne formou nákupu služeb od externích dodavatelů, jsou způsobilá procenta nepřímých nákladů snížena</a:t>
            </a:r>
          </a:p>
          <a:p>
            <a:pPr>
              <a:lnSpc>
                <a:spcPct val="100000"/>
              </a:lnSpc>
              <a:spcBef>
                <a:spcPts val="0"/>
              </a:spcBef>
              <a:spcAft>
                <a:spcPts val="0"/>
              </a:spcAft>
            </a:pPr>
            <a:endParaRPr lang="cs-CZ" sz="1800" dirty="0"/>
          </a:p>
          <a:p>
            <a:pPr>
              <a:lnSpc>
                <a:spcPct val="100000"/>
              </a:lnSpc>
              <a:spcBef>
                <a:spcPts val="0"/>
              </a:spcBef>
              <a:spcAft>
                <a:spcPts val="0"/>
              </a:spcAft>
            </a:pPr>
            <a:r>
              <a:rPr lang="cs-CZ" sz="1800" dirty="0"/>
              <a:t>Podíly pro nepřímé náklady jsou sníženy pro projekty s objemem nákupu služeb v těchto intencích:</a:t>
            </a:r>
          </a:p>
          <a:p>
            <a:pPr>
              <a:lnSpc>
                <a:spcPct val="100000"/>
              </a:lnSpc>
              <a:spcBef>
                <a:spcPts val="0"/>
              </a:spcBef>
              <a:spcAft>
                <a:spcPts val="0"/>
              </a:spcAft>
            </a:pPr>
            <a:endParaRPr lang="cs-CZ" sz="14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a:lnSpc>
                <a:spcPct val="100000"/>
              </a:lnSpc>
              <a:spcBef>
                <a:spcPts val="0"/>
              </a:spcBef>
              <a:spcAft>
                <a:spcPts val="0"/>
              </a:spcAft>
            </a:pPr>
            <a:endParaRPr lang="cs-CZ" altLang="cs-CZ" sz="1800" dirty="0"/>
          </a:p>
          <a:p>
            <a:pPr marL="0" indent="0">
              <a:lnSpc>
                <a:spcPct val="100000"/>
              </a:lnSpc>
              <a:spcBef>
                <a:spcPts val="0"/>
              </a:spcBef>
              <a:spcAft>
                <a:spcPts val="0"/>
              </a:spcAft>
              <a:buNone/>
            </a:pPr>
            <a:endParaRPr lang="cs-CZ" altLang="cs-CZ" sz="1200" dirty="0"/>
          </a:p>
          <a:p>
            <a:pPr marL="0" indent="0">
              <a:lnSpc>
                <a:spcPct val="100000"/>
              </a:lnSpc>
              <a:spcBef>
                <a:spcPts val="0"/>
              </a:spcBef>
              <a:spcAft>
                <a:spcPts val="0"/>
              </a:spcAft>
              <a:buNone/>
            </a:pPr>
            <a:r>
              <a:rPr lang="cs-CZ" sz="1800" b="1" dirty="0"/>
              <a:t>2. Celkové nezpůsobilé výdaje</a:t>
            </a:r>
          </a:p>
          <a:p>
            <a:pPr marL="0" indent="0">
              <a:lnSpc>
                <a:spcPct val="100000"/>
              </a:lnSpc>
              <a:spcBef>
                <a:spcPts val="0"/>
              </a:spcBef>
              <a:spcAft>
                <a:spcPts val="0"/>
              </a:spcAft>
              <a:buNone/>
            </a:pPr>
            <a:endParaRPr lang="cs-CZ" sz="1800" b="1" dirty="0"/>
          </a:p>
          <a:p>
            <a:pPr>
              <a:lnSpc>
                <a:spcPct val="100000"/>
              </a:lnSpc>
              <a:spcBef>
                <a:spcPts val="0"/>
              </a:spcBef>
              <a:spcAft>
                <a:spcPts val="0"/>
              </a:spcAft>
            </a:pPr>
            <a:r>
              <a:rPr lang="cs-CZ" sz="1800" dirty="0"/>
              <a:t>Pro potřeby OPZ se v žádosti o podporu nevyplňují</a:t>
            </a:r>
            <a:endParaRPr lang="cs-CZ" sz="1800" b="1" dirty="0"/>
          </a:p>
          <a:p>
            <a:pPr marL="0" indent="0">
              <a:lnSpc>
                <a:spcPct val="100000"/>
              </a:lnSpc>
              <a:spcBef>
                <a:spcPts val="0"/>
              </a:spcBef>
              <a:spcAft>
                <a:spcPts val="0"/>
              </a:spcAft>
              <a:buNone/>
            </a:pPr>
            <a:endParaRPr lang="cs-CZ" sz="900" dirty="0"/>
          </a:p>
          <a:p>
            <a:pPr>
              <a:lnSpc>
                <a:spcPct val="100000"/>
              </a:lnSpc>
              <a:spcBef>
                <a:spcPts val="0"/>
              </a:spcBef>
              <a:spcAft>
                <a:spcPts val="0"/>
              </a:spcAft>
            </a:pPr>
            <a:endParaRPr lang="cs-CZ" altLang="cs-CZ" sz="3200" dirty="0"/>
          </a:p>
          <a:p>
            <a:pPr marL="0" indent="0">
              <a:lnSpc>
                <a:spcPct val="100000"/>
              </a:lnSpc>
              <a:spcBef>
                <a:spcPts val="0"/>
              </a:spcBef>
              <a:spcAft>
                <a:spcPts val="0"/>
              </a:spcAft>
              <a:buNone/>
            </a:pPr>
            <a:endParaRPr lang="cs-CZ" altLang="cs-CZ" sz="1800"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65</a:t>
            </a:fld>
            <a:endParaRPr lang="cs-CZ"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3284984"/>
            <a:ext cx="7344816" cy="167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8892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marL="0" indent="0"/>
            <a:r>
              <a:rPr lang="cs-CZ" dirty="0"/>
              <a:t>PŘÍJMY PROJEKTU</a:t>
            </a:r>
            <a:endParaRPr lang="cs-CZ" sz="2800" dirty="0"/>
          </a:p>
        </p:txBody>
      </p:sp>
      <p:sp>
        <p:nvSpPr>
          <p:cNvPr id="3" name="Zástupný symbol pro obsah 2"/>
          <p:cNvSpPr>
            <a:spLocks noGrp="1"/>
          </p:cNvSpPr>
          <p:nvPr>
            <p:ph idx="1"/>
          </p:nvPr>
        </p:nvSpPr>
        <p:spPr>
          <a:xfrm>
            <a:off x="539552" y="1196752"/>
            <a:ext cx="8064000" cy="5184576"/>
          </a:xfrm>
        </p:spPr>
        <p:txBody>
          <a:bodyPr/>
          <a:lstStyle/>
          <a:p>
            <a:pPr algn="just">
              <a:lnSpc>
                <a:spcPct val="100000"/>
              </a:lnSpc>
              <a:spcBef>
                <a:spcPts val="0"/>
              </a:spcBef>
            </a:pPr>
            <a:r>
              <a:rPr lang="cs-CZ" sz="1800" b="1" dirty="0"/>
              <a:t>Příjmem projektu se rozumí </a:t>
            </a:r>
            <a:r>
              <a:rPr lang="cs-CZ" sz="1800" dirty="0"/>
              <a:t>příjmy vygenerované projektem v době realizace projektu </a:t>
            </a:r>
          </a:p>
          <a:p>
            <a:pPr algn="just">
              <a:lnSpc>
                <a:spcPct val="100000"/>
              </a:lnSpc>
              <a:spcBef>
                <a:spcPts val="0"/>
              </a:spcBef>
            </a:pPr>
            <a:r>
              <a:rPr lang="cs-CZ" sz="1800" dirty="0"/>
              <a:t>Mezi příjmy projektu </a:t>
            </a:r>
            <a:r>
              <a:rPr lang="cs-CZ" sz="1800" b="1" dirty="0"/>
              <a:t>patří</a:t>
            </a:r>
            <a:r>
              <a:rPr lang="cs-CZ" sz="1800" dirty="0"/>
              <a:t> např. příjmy za poskytované služby (konferenční poplatky, poplatky za školení apod.), příjmy za prodej výrobků, které vznikly v rámci projektu (tj. výrobků, na jejichž vznik byly vynaloženy výdaje projektu); pronájem prostor, zařízení, softwaru atd. financovaných v rámci projektu atd.</a:t>
            </a:r>
          </a:p>
          <a:p>
            <a:pPr algn="just">
              <a:lnSpc>
                <a:spcPct val="100000"/>
              </a:lnSpc>
              <a:spcBef>
                <a:spcPts val="0"/>
              </a:spcBef>
            </a:pPr>
            <a:r>
              <a:rPr lang="cs-CZ" sz="1800" dirty="0"/>
              <a:t>Příjmem projektu nikdy </a:t>
            </a:r>
            <a:r>
              <a:rPr lang="cs-CZ" sz="1800" b="1" dirty="0"/>
              <a:t>nejsou</a:t>
            </a:r>
            <a:r>
              <a:rPr lang="cs-CZ" sz="1800" dirty="0"/>
              <a:t> úroky z bankovního účtu, obdržené platby                      ze smluvních pokut, peněžní jistota</a:t>
            </a:r>
          </a:p>
          <a:p>
            <a:pPr algn="just">
              <a:lnSpc>
                <a:spcPct val="100000"/>
              </a:lnSpc>
              <a:spcBef>
                <a:spcPts val="0"/>
              </a:spcBef>
            </a:pPr>
            <a:r>
              <a:rPr lang="cs-CZ" sz="1800" b="1" dirty="0"/>
              <a:t>Do žádosti o podporu </a:t>
            </a:r>
            <a:r>
              <a:rPr lang="cs-CZ" sz="1800" dirty="0"/>
              <a:t>se uvádí pouze „</a:t>
            </a:r>
            <a:r>
              <a:rPr lang="cs-CZ" sz="1800" b="1" dirty="0"/>
              <a:t>předpokládané čisté příjmy</a:t>
            </a:r>
            <a:r>
              <a:rPr lang="cs-CZ" sz="1800" dirty="0"/>
              <a:t>“ </a:t>
            </a:r>
            <a:br>
              <a:rPr lang="cs-CZ" sz="1800" dirty="0"/>
            </a:br>
            <a:r>
              <a:rPr lang="cs-CZ" sz="1800" dirty="0"/>
              <a:t>do řádku „</a:t>
            </a:r>
            <a:r>
              <a:rPr lang="cs-CZ" sz="1800" b="1" dirty="0"/>
              <a:t>Jiné peněžní příjmy</a:t>
            </a:r>
            <a:r>
              <a:rPr lang="cs-CZ" sz="1800" dirty="0"/>
              <a:t>“ (v případě vyrovnávací platby vypočtené na listu ISKP přílohy 11A) – o tyto příjmy bude vždy snížena poskytnutá podpora ŘO</a:t>
            </a:r>
          </a:p>
          <a:p>
            <a:pPr algn="just">
              <a:lnSpc>
                <a:spcPct val="100000"/>
              </a:lnSpc>
              <a:spcBef>
                <a:spcPts val="0"/>
              </a:spcBef>
            </a:pPr>
            <a:r>
              <a:rPr lang="cs-CZ" sz="1800" b="1" dirty="0"/>
              <a:t>Čistým příjmem </a:t>
            </a:r>
            <a:r>
              <a:rPr lang="cs-CZ" sz="1800" dirty="0"/>
              <a:t>je ta částka příjmů, která převyšuje částku vlastního financování způsobilých výdajů projektu ze zdrojů příjemce  (pokud příjemce má vlastní financování viz povinná míra spolufinancování)</a:t>
            </a:r>
          </a:p>
          <a:p>
            <a:pPr algn="just">
              <a:lnSpc>
                <a:spcPct val="100000"/>
              </a:lnSpc>
              <a:spcBef>
                <a:spcPts val="0"/>
              </a:spcBef>
            </a:pPr>
            <a:r>
              <a:rPr lang="cs-CZ" sz="1800" b="1" dirty="0"/>
              <a:t>Nepředpokládané i předpokládané čisté příjmy </a:t>
            </a:r>
            <a:r>
              <a:rPr lang="cs-CZ" sz="1800" dirty="0"/>
              <a:t>se budou reportovat průběžně ve Zprávách o realizaci projektu (</a:t>
            </a:r>
            <a:r>
              <a:rPr lang="cs-CZ" sz="1800" dirty="0" err="1"/>
              <a:t>ZoR</a:t>
            </a:r>
            <a:r>
              <a:rPr lang="cs-CZ" sz="1800" dirty="0"/>
              <a:t>)</a:t>
            </a:r>
          </a:p>
          <a:p>
            <a:pPr marL="0" indent="0">
              <a:lnSpc>
                <a:spcPct val="100000"/>
              </a:lnSpc>
              <a:buNone/>
            </a:pPr>
            <a:endParaRPr lang="cs-CZ" sz="1600" dirty="0"/>
          </a:p>
          <a:p>
            <a:pPr marL="0" indent="0">
              <a:lnSpc>
                <a:spcPct val="100000"/>
              </a:lnSpc>
              <a:spcBef>
                <a:spcPts val="0"/>
              </a:spcBef>
              <a:spcAft>
                <a:spcPts val="0"/>
              </a:spcAft>
              <a:buNone/>
            </a:pPr>
            <a:endParaRPr lang="cs-CZ" sz="18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pPr>
              <a:lnSpc>
                <a:spcPct val="100000"/>
              </a:lnSpc>
              <a:spcBef>
                <a:spcPts val="0"/>
              </a:spcBef>
              <a:spcAft>
                <a:spcPts val="0"/>
              </a:spcAft>
            </a:pPr>
            <a:endParaRPr lang="cs-CZ" altLang="cs-CZ" sz="1600"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solidFill>
                  <a:srgbClr val="084A8B"/>
                </a:solidFill>
              </a:rPr>
              <a:pPr/>
              <a:t>66</a:t>
            </a:fld>
            <a:endParaRPr lang="cs-CZ" dirty="0">
              <a:solidFill>
                <a:srgbClr val="084A8B"/>
              </a:solidFill>
            </a:endParaRPr>
          </a:p>
        </p:txBody>
      </p:sp>
    </p:spTree>
    <p:extLst>
      <p:ext uri="{BB962C8B-B14F-4D97-AF65-F5344CB8AC3E}">
        <p14:creationId xmlns:p14="http://schemas.microsoft.com/office/powerpoint/2010/main" val="1764469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noFill/>
        </p:spPr>
        <p:txBody>
          <a:bodyPr/>
          <a:lstStyle/>
          <a:p>
            <a:r>
              <a:rPr lang="cs-CZ" dirty="0"/>
              <a:t>časová způsobilost výdajů</a:t>
            </a:r>
          </a:p>
        </p:txBody>
      </p:sp>
      <p:sp>
        <p:nvSpPr>
          <p:cNvPr id="3" name="Zástupný symbol pro obsah 2"/>
          <p:cNvSpPr>
            <a:spLocks noGrp="1"/>
          </p:cNvSpPr>
          <p:nvPr>
            <p:ph idx="1"/>
          </p:nvPr>
        </p:nvSpPr>
        <p:spPr/>
        <p:txBody>
          <a:bodyPr/>
          <a:lstStyle/>
          <a:p>
            <a:r>
              <a:rPr lang="cs-CZ" sz="1800" b="1" dirty="0"/>
              <a:t>Náklady vzniklé v době realizace projektu</a:t>
            </a:r>
          </a:p>
          <a:p>
            <a:r>
              <a:rPr lang="cs-CZ" sz="1800" b="1" dirty="0"/>
              <a:t>Datum zahájení realizace projektu </a:t>
            </a:r>
            <a:r>
              <a:rPr lang="cs-CZ" sz="1800" dirty="0"/>
              <a:t>nesmí předcházet datu vyhlášení příslušné výzvy MAS</a:t>
            </a:r>
          </a:p>
          <a:p>
            <a:r>
              <a:rPr lang="cs-CZ" sz="1800" dirty="0"/>
              <a:t>Omezení v režimu podpory </a:t>
            </a:r>
            <a:r>
              <a:rPr lang="cs-CZ" sz="1800" b="1" dirty="0"/>
              <a:t>blokové výjimky</a:t>
            </a:r>
          </a:p>
          <a:p>
            <a:r>
              <a:rPr lang="cs-CZ" sz="1800" dirty="0"/>
              <a:t>Poslední možné datum vyhlášení výzvy MAS: </a:t>
            </a:r>
            <a:r>
              <a:rPr lang="cs-CZ" sz="1800" b="1" dirty="0"/>
              <a:t>30. 11. 2021</a:t>
            </a:r>
          </a:p>
          <a:p>
            <a:r>
              <a:rPr lang="cs-CZ" sz="1800" dirty="0"/>
              <a:t>Nejzazší termín ukončení realizace projektů: </a:t>
            </a:r>
            <a:r>
              <a:rPr lang="cs-CZ" sz="1800" b="1" dirty="0"/>
              <a:t>30. 6. 2023</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67</a:t>
            </a:fld>
            <a:endParaRPr lang="cs-CZ" dirty="0"/>
          </a:p>
        </p:txBody>
      </p:sp>
    </p:spTree>
    <p:extLst>
      <p:ext uri="{BB962C8B-B14F-4D97-AF65-F5344CB8AC3E}">
        <p14:creationId xmlns:p14="http://schemas.microsoft.com/office/powerpoint/2010/main" val="29565974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32000" y="2492896"/>
            <a:ext cx="7272000" cy="730252"/>
          </a:xfrm>
        </p:spPr>
        <p:txBody>
          <a:bodyPr/>
          <a:lstStyle/>
          <a:p>
            <a:r>
              <a:rPr lang="cs-CZ" dirty="0"/>
              <a:t>Sociální služby a další programy a činnosti </a:t>
            </a:r>
            <a:br>
              <a:rPr lang="cs-CZ" dirty="0"/>
            </a:br>
            <a:r>
              <a:rPr lang="cs-CZ" dirty="0"/>
              <a:t>v oblasti sociálního začleňování</a:t>
            </a:r>
            <a:endParaRPr lang="cs-CZ" sz="2400" b="0" kern="1200" cap="none" dirty="0">
              <a:solidFill>
                <a:schemeClr val="tx1"/>
              </a:solidFill>
              <a:latin typeface="+mn-lt"/>
              <a:ea typeface="+mn-ea"/>
              <a:cs typeface="+mn-cs"/>
            </a:endParaRP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41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1680287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Cílové skupiny</a:t>
            </a:r>
          </a:p>
        </p:txBody>
      </p:sp>
      <p:sp>
        <p:nvSpPr>
          <p:cNvPr id="3" name="Zástupný symbol pro obsah 2"/>
          <p:cNvSpPr>
            <a:spLocks noGrp="1"/>
          </p:cNvSpPr>
          <p:nvPr>
            <p:ph idx="1"/>
          </p:nvPr>
        </p:nvSpPr>
        <p:spPr/>
        <p:txBody>
          <a:bodyPr/>
          <a:lstStyle/>
          <a:p>
            <a:r>
              <a:rPr lang="cs-CZ" dirty="0"/>
              <a:t>Osoby sociálně vyloučené</a:t>
            </a:r>
          </a:p>
          <a:p>
            <a:pPr marL="0" indent="0">
              <a:buNone/>
            </a:pPr>
            <a:endParaRPr lang="cs-CZ" dirty="0"/>
          </a:p>
          <a:p>
            <a:r>
              <a:rPr lang="cs-CZ" dirty="0"/>
              <a:t>Osoby sociálním vyloučením ohrožené</a:t>
            </a:r>
          </a:p>
          <a:p>
            <a:pPr marL="0" indent="0">
              <a:buNone/>
            </a:pPr>
            <a:endParaRPr lang="cs-CZ" dirty="0"/>
          </a:p>
          <a:p>
            <a:r>
              <a:rPr lang="cs-CZ" dirty="0"/>
              <a:t>Sociální pracovníci</a:t>
            </a:r>
          </a:p>
          <a:p>
            <a:pPr marL="0" indent="0">
              <a:buNone/>
            </a:pPr>
            <a:endParaRPr lang="cs-CZ" dirty="0"/>
          </a:p>
          <a:p>
            <a:r>
              <a:rPr lang="cs-CZ" dirty="0"/>
              <a:t>Pracovníci v sociálních službách</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69</a:t>
            </a:fld>
            <a:endParaRPr lang="cs-CZ" dirty="0"/>
          </a:p>
        </p:txBody>
      </p:sp>
    </p:spTree>
    <p:extLst>
      <p:ext uri="{BB962C8B-B14F-4D97-AF65-F5344CB8AC3E}">
        <p14:creationId xmlns:p14="http://schemas.microsoft.com/office/powerpoint/2010/main" val="1580732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Logický rámec projektové žádosti</a:t>
            </a:r>
          </a:p>
        </p:txBody>
      </p:sp>
      <p:sp>
        <p:nvSpPr>
          <p:cNvPr id="3" name="Zástupný symbol pro obsah 2"/>
          <p:cNvSpPr>
            <a:spLocks noGrp="1"/>
          </p:cNvSpPr>
          <p:nvPr>
            <p:ph idx="1"/>
          </p:nvPr>
        </p:nvSpPr>
        <p:spPr>
          <a:xfrm>
            <a:off x="539552" y="1556792"/>
            <a:ext cx="8208912" cy="4320000"/>
          </a:xfrm>
        </p:spPr>
        <p:txBody>
          <a:bodyPr/>
          <a:lstStyle/>
          <a:p>
            <a:pPr marL="0" indent="0">
              <a:lnSpc>
                <a:spcPct val="100000"/>
              </a:lnSpc>
              <a:spcBef>
                <a:spcPts val="0"/>
              </a:spcBef>
              <a:buNone/>
            </a:pPr>
            <a:r>
              <a:rPr lang="cs-CZ" sz="1600" dirty="0"/>
              <a:t>Nástroj, který ve velmi koncentrované podobě </a:t>
            </a:r>
            <a:r>
              <a:rPr lang="cs-CZ" sz="1600" b="1" dirty="0"/>
              <a:t>obsahuje</a:t>
            </a:r>
            <a:r>
              <a:rPr lang="cs-CZ" sz="1600" dirty="0"/>
              <a:t> </a:t>
            </a:r>
            <a:r>
              <a:rPr lang="cs-CZ" sz="1600" b="1" dirty="0"/>
              <a:t>základní informace o projektu</a:t>
            </a:r>
            <a:r>
              <a:rPr lang="cs-CZ" sz="1600" dirty="0"/>
              <a:t> </a:t>
            </a:r>
            <a:br>
              <a:rPr lang="cs-CZ" sz="1600" dirty="0"/>
            </a:br>
            <a:r>
              <a:rPr lang="cs-CZ" sz="1600" dirty="0"/>
              <a:t>a zároveň </a:t>
            </a:r>
            <a:r>
              <a:rPr lang="cs-CZ" sz="1600" b="1" dirty="0"/>
              <a:t>ověřuje logiku projektu</a:t>
            </a:r>
            <a:r>
              <a:rPr lang="cs-CZ" sz="1600" dirty="0"/>
              <a:t> (vazbu mezi činnostmi, výstupy a cíli projektu).</a:t>
            </a:r>
          </a:p>
          <a:p>
            <a:pPr marL="0" indent="0" hangingPunct="0">
              <a:buNone/>
            </a:pPr>
            <a:r>
              <a:rPr lang="cs-CZ" sz="1800" b="1" u="sng" cap="all" dirty="0"/>
              <a:t>Logický rámec umožňuje: </a:t>
            </a:r>
            <a:endParaRPr lang="cs-CZ" sz="1800" u="sng" cap="all" dirty="0"/>
          </a:p>
          <a:p>
            <a:pPr lvl="0" hangingPunct="0">
              <a:lnSpc>
                <a:spcPct val="100000"/>
              </a:lnSpc>
              <a:spcBef>
                <a:spcPts val="0"/>
              </a:spcBef>
              <a:spcAft>
                <a:spcPts val="300"/>
              </a:spcAft>
            </a:pPr>
            <a:r>
              <a:rPr lang="cs-CZ" sz="1600" dirty="0"/>
              <a:t>organizaci a systemizaci celkového myšlení o projektu, </a:t>
            </a:r>
          </a:p>
          <a:p>
            <a:pPr lvl="0" hangingPunct="0">
              <a:lnSpc>
                <a:spcPct val="100000"/>
              </a:lnSpc>
              <a:spcBef>
                <a:spcPts val="0"/>
              </a:spcBef>
              <a:spcAft>
                <a:spcPts val="300"/>
              </a:spcAft>
            </a:pPr>
            <a:r>
              <a:rPr lang="cs-CZ" sz="1600" dirty="0"/>
              <a:t>upřesnění vztahů mezi cílem, účelem, výstupem a aktivitami projektu, </a:t>
            </a:r>
          </a:p>
          <a:p>
            <a:pPr lvl="0" hangingPunct="0">
              <a:lnSpc>
                <a:spcPct val="100000"/>
              </a:lnSpc>
              <a:spcBef>
                <a:spcPts val="0"/>
              </a:spcBef>
              <a:spcAft>
                <a:spcPts val="300"/>
              </a:spcAft>
            </a:pPr>
            <a:r>
              <a:rPr lang="cs-CZ" sz="1600" dirty="0"/>
              <a:t>jasné stanovení výkonnostních ukazatelů a kritérií, </a:t>
            </a:r>
          </a:p>
          <a:p>
            <a:pPr lvl="0" hangingPunct="0">
              <a:lnSpc>
                <a:spcPct val="100000"/>
              </a:lnSpc>
              <a:spcBef>
                <a:spcPts val="0"/>
              </a:spcBef>
              <a:spcAft>
                <a:spcPts val="300"/>
              </a:spcAft>
            </a:pPr>
            <a:r>
              <a:rPr lang="cs-CZ" sz="1600" dirty="0"/>
              <a:t>provádění kontroly dosažení cílů, účelu, realizaci výstupů a aktivit projektu, </a:t>
            </a:r>
          </a:p>
          <a:p>
            <a:pPr lvl="0" hangingPunct="0">
              <a:lnSpc>
                <a:spcPct val="100000"/>
              </a:lnSpc>
              <a:spcBef>
                <a:spcPts val="0"/>
              </a:spcBef>
              <a:spcAft>
                <a:spcPts val="300"/>
              </a:spcAft>
            </a:pPr>
            <a:r>
              <a:rPr lang="cs-CZ" sz="1600" dirty="0"/>
              <a:t>udržovat rychlý a srozumitelný přehled o obsahu, rozsahu a zaměření projektu.</a:t>
            </a:r>
          </a:p>
          <a:p>
            <a:pPr marL="0" indent="0" hangingPunct="0">
              <a:buNone/>
            </a:pPr>
            <a:r>
              <a:rPr lang="cs-CZ" sz="1600" b="1" dirty="0"/>
              <a:t>Doporučení:</a:t>
            </a:r>
          </a:p>
          <a:p>
            <a:pPr lvl="0" hangingPunct="0">
              <a:lnSpc>
                <a:spcPct val="100000"/>
              </a:lnSpc>
              <a:spcBef>
                <a:spcPts val="0"/>
              </a:spcBef>
              <a:spcAft>
                <a:spcPts val="0"/>
              </a:spcAft>
            </a:pPr>
            <a:r>
              <a:rPr lang="cs-CZ" sz="1600" dirty="0"/>
              <a:t>sestavuje se před samotným psaním projektu,</a:t>
            </a:r>
          </a:p>
          <a:p>
            <a:pPr lvl="0" hangingPunct="0">
              <a:lnSpc>
                <a:spcPct val="100000"/>
              </a:lnSpc>
              <a:spcBef>
                <a:spcPts val="0"/>
              </a:spcBef>
              <a:spcAft>
                <a:spcPts val="0"/>
              </a:spcAft>
            </a:pPr>
            <a:r>
              <a:rPr lang="cs-CZ" sz="1600" dirty="0"/>
              <a:t>sepsání žádosti je pak mnohem jednodušší a hlavně je žádost správně strukturovaná a přehledná.</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a:t>
            </a:fld>
            <a:endParaRPr lang="cs-CZ" dirty="0"/>
          </a:p>
        </p:txBody>
      </p:sp>
    </p:spTree>
    <p:extLst>
      <p:ext uri="{BB962C8B-B14F-4D97-AF65-F5344CB8AC3E}">
        <p14:creationId xmlns:p14="http://schemas.microsoft.com/office/powerpoint/2010/main" val="14687067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žadatelů</a:t>
            </a:r>
          </a:p>
        </p:txBody>
      </p:sp>
      <p:sp>
        <p:nvSpPr>
          <p:cNvPr id="3" name="Zástupný symbol pro obsah 2"/>
          <p:cNvSpPr>
            <a:spLocks noGrp="1"/>
          </p:cNvSpPr>
          <p:nvPr>
            <p:ph idx="1"/>
          </p:nvPr>
        </p:nvSpPr>
        <p:spPr/>
        <p:txBody>
          <a:bodyPr/>
          <a:lstStyle/>
          <a:p>
            <a:pPr algn="just"/>
            <a:r>
              <a:rPr lang="cs-CZ" dirty="0"/>
              <a:t>U projektů zaměřených pouze na </a:t>
            </a:r>
            <a:r>
              <a:rPr lang="cs-CZ" b="1" dirty="0"/>
              <a:t>poskytování sociálních služeb v souladu se zákonem č. 108/2006 Sb.</a:t>
            </a:r>
            <a:r>
              <a:rPr lang="cs-CZ" dirty="0"/>
              <a:t>,</a:t>
            </a:r>
            <a:r>
              <a:rPr lang="cs-CZ" b="1" dirty="0"/>
              <a:t> </a:t>
            </a:r>
            <a:r>
              <a:rPr lang="cs-CZ" dirty="0"/>
              <a:t>o sociálních službách jsou oprávněnými žadateli </a:t>
            </a:r>
            <a:r>
              <a:rPr lang="cs-CZ" b="1" dirty="0"/>
              <a:t>pouze poskytovatelé sociálních služeb registrovaní podle zákona</a:t>
            </a:r>
            <a:r>
              <a:rPr lang="cs-CZ" dirty="0"/>
              <a:t> </a:t>
            </a:r>
            <a:r>
              <a:rPr lang="cs-CZ" b="1" dirty="0"/>
              <a:t>č. 108/2006 Sb.</a:t>
            </a:r>
            <a:r>
              <a:rPr lang="cs-CZ" dirty="0"/>
              <a:t>,</a:t>
            </a:r>
            <a:r>
              <a:rPr lang="cs-CZ" b="1" dirty="0"/>
              <a:t> </a:t>
            </a:r>
            <a:r>
              <a:rPr lang="cs-CZ" dirty="0"/>
              <a:t>o sociálních službách</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70</a:t>
            </a:fld>
            <a:endParaRPr lang="cs-CZ" dirty="0"/>
          </a:p>
        </p:txBody>
      </p:sp>
    </p:spTree>
    <p:extLst>
      <p:ext uri="{BB962C8B-B14F-4D97-AF65-F5344CB8AC3E}">
        <p14:creationId xmlns:p14="http://schemas.microsoft.com/office/powerpoint/2010/main" val="28061455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Vymezení oprávněných partnerů</a:t>
            </a:r>
          </a:p>
        </p:txBody>
      </p:sp>
      <p:sp>
        <p:nvSpPr>
          <p:cNvPr id="3" name="Zástupný symbol pro obsah 2"/>
          <p:cNvSpPr>
            <a:spLocks noGrp="1"/>
          </p:cNvSpPr>
          <p:nvPr>
            <p:ph idx="1"/>
          </p:nvPr>
        </p:nvSpPr>
        <p:spPr/>
        <p:txBody>
          <a:bodyPr/>
          <a:lstStyle/>
          <a:p>
            <a:r>
              <a:rPr lang="cs-CZ" b="1" dirty="0"/>
              <a:t>U aktivity 1.2 </a:t>
            </a:r>
            <a:r>
              <a:rPr lang="cs-CZ" dirty="0"/>
              <a:t>(Další programy a činnosti v oblasti sociálního začleňování) </a:t>
            </a:r>
            <a:r>
              <a:rPr lang="cs-CZ" b="1" dirty="0"/>
              <a:t>a aktivity 2. </a:t>
            </a:r>
            <a:r>
              <a:rPr lang="cs-CZ" dirty="0"/>
              <a:t>(Podpora komunitní sociální práce a komunitních center):</a:t>
            </a:r>
          </a:p>
          <a:p>
            <a:pPr>
              <a:buFont typeface="Arial" panose="020B0604020202020204" pitchFamily="34" charset="0"/>
              <a:buChar char="•"/>
            </a:pPr>
            <a:r>
              <a:rPr lang="cs-CZ" dirty="0"/>
              <a:t>Partneři s finančním příspěvkem  </a:t>
            </a:r>
          </a:p>
          <a:p>
            <a:pPr>
              <a:buFont typeface="Arial" panose="020B0604020202020204" pitchFamily="34" charset="0"/>
              <a:buChar char="•"/>
            </a:pPr>
            <a:r>
              <a:rPr lang="cs-CZ" dirty="0"/>
              <a:t>Partneři bez finančního příspěvku</a:t>
            </a:r>
          </a:p>
          <a:p>
            <a:endParaRPr lang="cs-CZ" dirty="0"/>
          </a:p>
          <a:p>
            <a:r>
              <a:rPr lang="cs-CZ" b="1" dirty="0"/>
              <a:t>U aktivity 1.1 </a:t>
            </a:r>
            <a:r>
              <a:rPr lang="cs-CZ" dirty="0"/>
              <a:t>(Sociální služby):</a:t>
            </a:r>
          </a:p>
          <a:p>
            <a:pPr>
              <a:buFont typeface="Arial" panose="020B0604020202020204" pitchFamily="34" charset="0"/>
              <a:buChar char="•"/>
            </a:pPr>
            <a:r>
              <a:rPr lang="cs-CZ" dirty="0"/>
              <a:t>Partneři bez finančního příspěvku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71</a:t>
            </a:fld>
            <a:endParaRPr lang="cs-CZ" dirty="0"/>
          </a:p>
        </p:txBody>
      </p:sp>
    </p:spTree>
    <p:extLst>
      <p:ext uri="{BB962C8B-B14F-4D97-AF65-F5344CB8AC3E}">
        <p14:creationId xmlns:p14="http://schemas.microsoft.com/office/powerpoint/2010/main" val="39637244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 Veřejná podpora</a:t>
            </a:r>
          </a:p>
        </p:txBody>
      </p:sp>
      <p:sp>
        <p:nvSpPr>
          <p:cNvPr id="3" name="Zástupný symbol pro obsah 2"/>
          <p:cNvSpPr>
            <a:spLocks noGrp="1"/>
          </p:cNvSpPr>
          <p:nvPr>
            <p:ph idx="1"/>
          </p:nvPr>
        </p:nvSpPr>
        <p:spPr/>
        <p:txBody>
          <a:bodyPr/>
          <a:lstStyle/>
          <a:p>
            <a:r>
              <a:rPr lang="cs-CZ" dirty="0"/>
              <a:t>Sociální služby (SS) budou financovány formou </a:t>
            </a:r>
            <a:r>
              <a:rPr lang="cs-CZ" b="1" dirty="0"/>
              <a:t>VYROVNÁVACÍ PLATBY</a:t>
            </a:r>
          </a:p>
          <a:p>
            <a:pPr>
              <a:buFont typeface="Arial" panose="020B0604020202020204" pitchFamily="34" charset="0"/>
              <a:buChar char="•"/>
            </a:pPr>
            <a:r>
              <a:rPr lang="cs-CZ" dirty="0"/>
              <a:t>Viz příloha č. 9 Výzvy ŘO č. 047</a:t>
            </a:r>
          </a:p>
          <a:p>
            <a:r>
              <a:rPr lang="cs-CZ" b="1" dirty="0"/>
              <a:t>Fakultativní činnosti SS a další programy a činnosti soc. začleňování</a:t>
            </a:r>
            <a:r>
              <a:rPr lang="cs-CZ" dirty="0"/>
              <a:t>, které nejsou SS, </a:t>
            </a:r>
            <a:r>
              <a:rPr lang="cs-CZ" b="1" dirty="0"/>
              <a:t>jsou službami mimo režim veřejné podpory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72</a:t>
            </a:fld>
            <a:endParaRPr lang="cs-CZ" dirty="0"/>
          </a:p>
        </p:txBody>
      </p:sp>
    </p:spTree>
    <p:extLst>
      <p:ext uri="{BB962C8B-B14F-4D97-AF65-F5344CB8AC3E}">
        <p14:creationId xmlns:p14="http://schemas.microsoft.com/office/powerpoint/2010/main" val="18324566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Povinná příloha žádosti o podporu</a:t>
            </a:r>
          </a:p>
        </p:txBody>
      </p:sp>
      <p:sp>
        <p:nvSpPr>
          <p:cNvPr id="3" name="Zástupný symbol pro obsah 2"/>
          <p:cNvSpPr>
            <a:spLocks noGrp="1"/>
          </p:cNvSpPr>
          <p:nvPr>
            <p:ph idx="1"/>
          </p:nvPr>
        </p:nvSpPr>
        <p:spPr>
          <a:xfrm>
            <a:off x="539552" y="1556792"/>
            <a:ext cx="8136904" cy="4851240"/>
          </a:xfrm>
        </p:spPr>
        <p:txBody>
          <a:bodyPr/>
          <a:lstStyle/>
          <a:p>
            <a:pPr marL="0" indent="0">
              <a:buNone/>
            </a:pPr>
            <a:r>
              <a:rPr lang="cs-CZ" b="1" dirty="0"/>
              <a:t>Aktivita 1.1</a:t>
            </a:r>
          </a:p>
          <a:p>
            <a:r>
              <a:rPr lang="cs-CZ" dirty="0"/>
              <a:t>Údaje o sociální službě (Příloha č. 11a Výzvy ŘO č. 047)</a:t>
            </a:r>
          </a:p>
          <a:p>
            <a:pPr marL="0" indent="0">
              <a:buNone/>
            </a:pPr>
            <a:endParaRPr lang="cs-CZ" dirty="0"/>
          </a:p>
          <a:p>
            <a:pPr>
              <a:buFont typeface="Arial" panose="020B0604020202020204" pitchFamily="34" charset="0"/>
              <a:buChar char="•"/>
            </a:pPr>
            <a:r>
              <a:rPr lang="cs-CZ" dirty="0"/>
              <a:t>Údaje slouží k výpočtu vyrovnávací platby</a:t>
            </a:r>
          </a:p>
          <a:p>
            <a:pPr>
              <a:buFont typeface="Arial" panose="020B0604020202020204" pitchFamily="34" charset="0"/>
              <a:buChar char="•"/>
            </a:pPr>
            <a:r>
              <a:rPr lang="cs-CZ" dirty="0"/>
              <a:t>Obsahuje veškeré náklady a výnosy služeb</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73</a:t>
            </a:fld>
            <a:endParaRPr lang="cs-CZ" dirty="0"/>
          </a:p>
        </p:txBody>
      </p:sp>
    </p:spTree>
    <p:extLst>
      <p:ext uri="{BB962C8B-B14F-4D97-AF65-F5344CB8AC3E}">
        <p14:creationId xmlns:p14="http://schemas.microsoft.com/office/powerpoint/2010/main" val="6633278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 Nákup vozidla</a:t>
            </a:r>
          </a:p>
        </p:txBody>
      </p:sp>
      <p:sp>
        <p:nvSpPr>
          <p:cNvPr id="3" name="Zástupný symbol pro obsah 2"/>
          <p:cNvSpPr>
            <a:spLocks noGrp="1"/>
          </p:cNvSpPr>
          <p:nvPr>
            <p:ph idx="1"/>
          </p:nvPr>
        </p:nvSpPr>
        <p:spPr/>
        <p:txBody>
          <a:bodyPr/>
          <a:lstStyle/>
          <a:p>
            <a:pPr algn="just"/>
            <a:r>
              <a:rPr lang="cs-CZ" b="1" dirty="0"/>
              <a:t>Náklady související s provozem </a:t>
            </a:r>
            <a:r>
              <a:rPr lang="cs-CZ" dirty="0"/>
              <a:t>(pohonné hmoty, povinné ručení) – nepřímý náklad</a:t>
            </a:r>
          </a:p>
          <a:p>
            <a:pPr algn="just"/>
            <a:r>
              <a:rPr lang="cs-CZ" b="1" dirty="0"/>
              <a:t>Používání vozu k dojíždění za klienty </a:t>
            </a:r>
            <a:r>
              <a:rPr lang="cs-CZ" dirty="0"/>
              <a:t>– přímý náklad Výdaj musí být nezbytný pro projekt a dosažení cíle</a:t>
            </a:r>
          </a:p>
          <a:p>
            <a:pPr algn="just"/>
            <a:r>
              <a:rPr lang="cs-CZ" b="1" dirty="0"/>
              <a:t>Hrazení odpisů/operativní leasing/finanční leasing (aktivity 1.1)</a:t>
            </a:r>
          </a:p>
          <a:p>
            <a:pPr algn="just"/>
            <a:r>
              <a:rPr lang="cs-CZ" b="1" dirty="0"/>
              <a:t>Zdůvodnění potřebnosti v žádosti o podporu</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74</a:t>
            </a:fld>
            <a:endParaRPr lang="cs-CZ" dirty="0"/>
          </a:p>
        </p:txBody>
      </p:sp>
    </p:spTree>
    <p:extLst>
      <p:ext uri="{BB962C8B-B14F-4D97-AF65-F5344CB8AC3E}">
        <p14:creationId xmlns:p14="http://schemas.microsoft.com/office/powerpoint/2010/main" val="306950237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a:t>
            </a:r>
          </a:p>
        </p:txBody>
      </p:sp>
      <p:sp>
        <p:nvSpPr>
          <p:cNvPr id="3" name="Zástupný symbol pro obsah 2"/>
          <p:cNvSpPr>
            <a:spLocks noGrp="1"/>
          </p:cNvSpPr>
          <p:nvPr>
            <p:ph idx="1"/>
          </p:nvPr>
        </p:nvSpPr>
        <p:spPr>
          <a:xfrm>
            <a:off x="539552" y="1268760"/>
            <a:ext cx="8064000" cy="4320000"/>
          </a:xfrm>
        </p:spPr>
        <p:txBody>
          <a:bodyPr/>
          <a:lstStyle/>
          <a:p>
            <a:endParaRPr lang="cs-CZ" dirty="0"/>
          </a:p>
          <a:p>
            <a:pPr algn="just"/>
            <a:r>
              <a:rPr lang="cs-CZ" b="1" dirty="0"/>
              <a:t>Cestovné</a:t>
            </a:r>
            <a:r>
              <a:rPr lang="cs-CZ" dirty="0"/>
              <a:t> pro CS – přímý náklad (Přímá podpora) X cestovné pracovníků RT (např. sociální pracovníci, terénní pracovníci) – nepřímý náklad</a:t>
            </a:r>
          </a:p>
          <a:p>
            <a:pPr algn="just"/>
            <a:r>
              <a:rPr lang="cs-CZ" b="1" dirty="0"/>
              <a:t>Pronájem místností </a:t>
            </a:r>
            <a:r>
              <a:rPr lang="cs-CZ" dirty="0"/>
              <a:t>pro práci s  CS – přímý náklad (Nákup služeb) X pronájem místností  pro RT – nepřímý náklad </a:t>
            </a:r>
          </a:p>
          <a:p>
            <a:pPr marL="0" indent="0">
              <a:buNone/>
            </a:pPr>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75</a:t>
            </a:fld>
            <a:endParaRPr lang="cs-CZ" dirty="0"/>
          </a:p>
        </p:txBody>
      </p:sp>
    </p:spTree>
    <p:extLst>
      <p:ext uri="{BB962C8B-B14F-4D97-AF65-F5344CB8AC3E}">
        <p14:creationId xmlns:p14="http://schemas.microsoft.com/office/powerpoint/2010/main" val="23874099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479BF083-4774-43B1-9AB0-5CC1AC5DD8EE}" type="slidenum">
              <a:rPr lang="cs-CZ" smtClean="0"/>
              <a:pPr/>
              <a:t>76</a:t>
            </a:fld>
            <a:endParaRPr lang="cs-CZ" dirty="0"/>
          </a:p>
        </p:txBody>
      </p:sp>
      <p:pic>
        <p:nvPicPr>
          <p:cNvPr id="5" name="Obrázek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1926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3" name="Zástupný symbol pro obsah 2"/>
          <p:cNvSpPr>
            <a:spLocks noGrp="1"/>
          </p:cNvSpPr>
          <p:nvPr>
            <p:ph idx="1"/>
          </p:nvPr>
        </p:nvSpPr>
        <p:spPr>
          <a:xfrm>
            <a:off x="539552" y="1628800"/>
            <a:ext cx="8064000" cy="5040560"/>
          </a:xfrm>
        </p:spPr>
        <p:txBody>
          <a:bodyPr/>
          <a:lstStyle/>
          <a:p>
            <a:pPr algn="just"/>
            <a:r>
              <a:rPr lang="cs-CZ" b="1" dirty="0"/>
              <a:t>6 70 01 </a:t>
            </a:r>
            <a:r>
              <a:rPr lang="cs-CZ" dirty="0"/>
              <a:t>– počet míst vyjádřených jako max. počet osob, které může podpořená služba či program v danou chvíli obsloužit</a:t>
            </a:r>
          </a:p>
          <a:p>
            <a:pPr algn="just"/>
            <a:r>
              <a:rPr lang="cs-CZ" b="1" dirty="0"/>
              <a:t>6 00 00 </a:t>
            </a:r>
            <a:r>
              <a:rPr lang="cs-CZ" dirty="0"/>
              <a:t>– identifikovaní účastníci přesahující bagatelní podporu (více jak 40 hodin/projekt)</a:t>
            </a:r>
          </a:p>
          <a:p>
            <a:pPr algn="just"/>
            <a:r>
              <a:rPr lang="cs-CZ" b="1" dirty="0"/>
              <a:t>6 70 10 </a:t>
            </a:r>
            <a:r>
              <a:rPr lang="cs-CZ" dirty="0"/>
              <a:t>– anonymní klienti či osoby s bagatelní podporou</a:t>
            </a:r>
          </a:p>
          <a:p>
            <a:pPr algn="just"/>
            <a:r>
              <a:rPr lang="cs-CZ" b="1" dirty="0"/>
              <a:t>6 00 00 </a:t>
            </a:r>
            <a:r>
              <a:rPr lang="cs-CZ" dirty="0"/>
              <a:t>a </a:t>
            </a:r>
            <a:r>
              <a:rPr lang="cs-CZ" b="1" dirty="0"/>
              <a:t>6 70 10 </a:t>
            </a:r>
            <a:r>
              <a:rPr lang="cs-CZ" dirty="0"/>
              <a:t>– nevykazují se  stejné podpořené osoby</a:t>
            </a:r>
          </a:p>
          <a:p>
            <a:endParaRPr lang="cs-CZ" dirty="0"/>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77</a:t>
            </a:fld>
            <a:endParaRPr lang="cs-CZ" dirty="0"/>
          </a:p>
        </p:txBody>
      </p:sp>
    </p:spTree>
    <p:extLst>
      <p:ext uri="{BB962C8B-B14F-4D97-AF65-F5344CB8AC3E}">
        <p14:creationId xmlns:p14="http://schemas.microsoft.com/office/powerpoint/2010/main" val="173136236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Právní předpisy</a:t>
            </a:r>
          </a:p>
        </p:txBody>
      </p:sp>
      <p:sp>
        <p:nvSpPr>
          <p:cNvPr id="3" name="Zástupný symbol pro obsah 2"/>
          <p:cNvSpPr>
            <a:spLocks noGrp="1"/>
          </p:cNvSpPr>
          <p:nvPr>
            <p:ph idx="1"/>
          </p:nvPr>
        </p:nvSpPr>
        <p:spPr/>
        <p:txBody>
          <a:bodyPr/>
          <a:lstStyle/>
          <a:p>
            <a:endParaRPr lang="cs-CZ" dirty="0"/>
          </a:p>
          <a:p>
            <a:r>
              <a:rPr lang="cs-CZ" b="1" dirty="0"/>
              <a:t>Zákon č. 108/2006 Sb.</a:t>
            </a:r>
            <a:r>
              <a:rPr lang="cs-CZ" dirty="0"/>
              <a:t>,</a:t>
            </a:r>
            <a:r>
              <a:rPr lang="cs-CZ" b="1" dirty="0"/>
              <a:t> </a:t>
            </a:r>
            <a:r>
              <a:rPr lang="cs-CZ" dirty="0"/>
              <a:t>o sociálních službách</a:t>
            </a:r>
          </a:p>
          <a:p>
            <a:endParaRPr lang="cs-CZ" dirty="0"/>
          </a:p>
          <a:p>
            <a:pPr lvl="0"/>
            <a:r>
              <a:rPr lang="cs-CZ" b="1" dirty="0"/>
              <a:t>Vyhláška č. 505/2006 Sb. </a:t>
            </a:r>
            <a:r>
              <a:rPr lang="cs-CZ" dirty="0"/>
              <a:t>ze dne 15. listopadu 2006, kterou se provádějí některá ustanovení zákona o soc. službách</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78</a:t>
            </a:fld>
            <a:endParaRPr lang="cs-CZ" dirty="0"/>
          </a:p>
        </p:txBody>
      </p:sp>
    </p:spTree>
    <p:extLst>
      <p:ext uri="{BB962C8B-B14F-4D97-AF65-F5344CB8AC3E}">
        <p14:creationId xmlns:p14="http://schemas.microsoft.com/office/powerpoint/2010/main" val="3064199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344616" y="3284984"/>
            <a:ext cx="7272000" cy="730252"/>
          </a:xfrm>
        </p:spPr>
        <p:txBody>
          <a:bodyPr/>
          <a:lstStyle/>
          <a:p>
            <a:pPr algn="ctr"/>
            <a:r>
              <a:rPr lang="cs-CZ" dirty="0"/>
              <a:t>Děkujeme za pozornost</a:t>
            </a:r>
            <a:br>
              <a:rPr lang="cs-CZ" dirty="0"/>
            </a:br>
            <a:r>
              <a:rPr lang="cs-CZ" sz="2400" cap="none" dirty="0"/>
              <a:t>Oddělení projektů CLLD (875)</a:t>
            </a:r>
          </a:p>
        </p:txBody>
      </p:sp>
      <p:pic>
        <p:nvPicPr>
          <p:cNvPr id="14" name="Zástupný symbol pro obrázek 13"/>
          <p:cNvPicPr>
            <a:picLocks noGrp="1" noChangeAspect="1"/>
          </p:cNvPicPr>
          <p:nvPr>
            <p:ph type="pic" sz="quarter" idx="15"/>
          </p:nvPr>
        </p:nvPicPr>
        <p:blipFill>
          <a:blip r:embed="rId3" cstate="print">
            <a:extLst>
              <a:ext uri="{28A0092B-C50C-407E-A947-70E740481C1C}">
                <a14:useLocalDpi xmlns:a14="http://schemas.microsoft.com/office/drawing/2010/main" val="0"/>
              </a:ext>
            </a:extLst>
          </a:blip>
          <a:srcRect/>
          <a:stretch>
            <a:fillRect/>
          </a:stretch>
        </p:blipFill>
        <p:spPr>
          <a:xfrm>
            <a:off x="683568" y="3321048"/>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207094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t>Projektová žádost </a:t>
            </a:r>
            <a:br>
              <a:rPr lang="cs-CZ" dirty="0"/>
            </a:br>
            <a:r>
              <a:rPr lang="cs-CZ" dirty="0"/>
              <a:t>clld v IS KP14+ (1. část)</a:t>
            </a:r>
          </a:p>
        </p:txBody>
      </p:sp>
      <p:pic>
        <p:nvPicPr>
          <p:cNvPr id="14" name="Zástupný symbol pro obrázek 13"/>
          <p:cNvPicPr>
            <a:picLocks noGrp="1" noChangeAspect="1"/>
          </p:cNvPicPr>
          <p:nvPr>
            <p:ph type="pic" sz="quarter" idx="15"/>
          </p:nvPr>
        </p:nvPicPr>
        <p:blipFill>
          <a:blip r:embed="rId2" cstate="print">
            <a:extLst>
              <a:ext uri="{28A0092B-C50C-407E-A947-70E740481C1C}">
                <a14:useLocalDpi xmlns:a14="http://schemas.microsoft.com/office/drawing/2010/main" val="0"/>
              </a:ext>
            </a:extLst>
          </a:blip>
          <a:srcRect/>
          <a:stretch>
            <a:fillRect/>
          </a:stretch>
        </p:blipFill>
        <p:spPr>
          <a:xfrm>
            <a:off x="827584" y="3212976"/>
            <a:ext cx="540000" cy="540000"/>
          </a:xfrm>
        </p:spPr>
      </p:pic>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t>    Zřízení 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sld>
</file>

<file path=ppt/theme/theme1.xml><?xml version="1.0" encoding="utf-8"?>
<a:theme xmlns:a="http://schemas.openxmlformats.org/drawingml/2006/main" name="prezentace">
  <a:themeElements>
    <a:clrScheme name="MPSV">
      <a:dk1>
        <a:srgbClr val="084A8B"/>
      </a:dk1>
      <a:lt1>
        <a:srgbClr val="F5F5F5"/>
      </a:lt1>
      <a:dk2>
        <a:srgbClr val="AFDDFA"/>
      </a:dk2>
      <a:lt2>
        <a:srgbClr val="F5F5F5"/>
      </a:lt2>
      <a:accent1>
        <a:srgbClr val="084A8B"/>
      </a:accent1>
      <a:accent2>
        <a:srgbClr val="5FBBF5"/>
      </a:accent2>
      <a:accent3>
        <a:srgbClr val="D7EEFC"/>
      </a:accent3>
      <a:accent4>
        <a:srgbClr val="FFCC00"/>
      </a:accent4>
      <a:accent5>
        <a:srgbClr val="AFDDFA"/>
      </a:accent5>
      <a:accent6>
        <a:srgbClr val="AF0100"/>
      </a:accent6>
      <a:hlink>
        <a:srgbClr val="084A8B"/>
      </a:hlink>
      <a:folHlink>
        <a:srgbClr val="084A8B"/>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F291D2CAF791D449809C1371BC5FAF2A" ma:contentTypeVersion="1" ma:contentTypeDescription="Vytvoří nový dokument" ma:contentTypeScope="" ma:versionID="26fd20a5b6d8decbe06b7f1b12531c89">
  <xsd:schema xmlns:xsd="http://www.w3.org/2001/XMLSchema" xmlns:xs="http://www.w3.org/2001/XMLSchema" xmlns:p="http://schemas.microsoft.com/office/2006/metadata/properties" xmlns:ns2="7c48c8a8-2045-474d-b0fb-3ee17ecadba0" targetNamespace="http://schemas.microsoft.com/office/2006/metadata/properties" ma:root="true" ma:fieldsID="ff450026467c3fdb36efcce3adb619a7" ns2:_="">
    <xsd:import namespace="7c48c8a8-2045-474d-b0fb-3ee17ecadba0"/>
    <xsd:element name="properties">
      <xsd:complexType>
        <xsd:sequence>
          <xsd:element name="documentManagement">
            <xsd:complexType>
              <xsd:all>
                <xsd:element ref="ns2:AC_OriginalFile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48c8a8-2045-474d-b0fb-3ee17ecadba0" elementFormDefault="qualified">
    <xsd:import namespace="http://schemas.microsoft.com/office/2006/documentManagement/types"/>
    <xsd:import namespace="http://schemas.microsoft.com/office/infopath/2007/PartnerControls"/>
    <xsd:element name="AC_OriginalFileName" ma:index="8" nillable="true" ma:displayName="Original File Name" ma:internalName="AC_OriginalFileNam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AC_OriginalFileName xmlns="7c48c8a8-2045-474d-b0fb-3ee17ecadba0">U:\2_3_STRAT_KOMUNITNĚ_VED_MÍST_ROZV\SEMINÁŘE\SEMINÁŘE PRO ŽADATELE\Praha 9.10.2017\Příprava MAS na semináře pro žadatele_9.10.2017_final.pptx</AC_OriginalFileName>
  </documentManagement>
</p:properties>
</file>

<file path=customXml/itemProps1.xml><?xml version="1.0" encoding="utf-8"?>
<ds:datastoreItem xmlns:ds="http://schemas.openxmlformats.org/officeDocument/2006/customXml" ds:itemID="{A7D5036C-EE2E-4975-B838-36164B3B01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48c8a8-2045-474d-b0fb-3ee17ecadb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AC1910-756E-400B-995B-9B29420578EF}">
  <ds:schemaRefs>
    <ds:schemaRef ds:uri="http://schemas.microsoft.com/sharepoint/v3/contenttype/forms"/>
  </ds:schemaRefs>
</ds:datastoreItem>
</file>

<file path=customXml/itemProps3.xml><?xml version="1.0" encoding="utf-8"?>
<ds:datastoreItem xmlns:ds="http://schemas.openxmlformats.org/officeDocument/2006/customXml" ds:itemID="{79B17864-1EF6-4E58-98AB-653C745D773B}">
  <ds:schemaRefs>
    <ds:schemaRef ds:uri="http://purl.org/dc/elements/1.1/"/>
    <ds:schemaRef ds:uri="http://schemas.microsoft.com/office/2006/metadata/properties"/>
    <ds:schemaRef ds:uri="http://purl.org/dc/terms/"/>
    <ds:schemaRef ds:uri="http://purl.org/dc/dcmitype/"/>
    <ds:schemaRef ds:uri="http://schemas.microsoft.com/office/2006/documentManagement/types"/>
    <ds:schemaRef ds:uri="http://schemas.openxmlformats.org/package/2006/metadata/core-properties"/>
    <ds:schemaRef ds:uri="http://schemas.microsoft.com/office/infopath/2007/PartnerControls"/>
    <ds:schemaRef ds:uri="7c48c8a8-2045-474d-b0fb-3ee17ecadba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prezentace</Template>
  <TotalTime>6091</TotalTime>
  <Words>9020</Words>
  <Application>Microsoft Office PowerPoint</Application>
  <PresentationFormat>Předvádění na obrazovce (4:3)</PresentationFormat>
  <Paragraphs>1288</Paragraphs>
  <Slides>79</Slides>
  <Notes>71</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79</vt:i4>
      </vt:variant>
    </vt:vector>
  </HeadingPairs>
  <TitlesOfParts>
    <vt:vector size="86" baseType="lpstr">
      <vt:lpstr>Arial</vt:lpstr>
      <vt:lpstr>Calibri</vt:lpstr>
      <vt:lpstr>Courier New</vt:lpstr>
      <vt:lpstr>Times New Roman</vt:lpstr>
      <vt:lpstr>Wingdings</vt:lpstr>
      <vt:lpstr>Wingdings 3</vt:lpstr>
      <vt:lpstr>prezentace</vt:lpstr>
      <vt:lpstr>Projektová žádost  clld v opz</vt:lpstr>
      <vt:lpstr>Příprava žádosti o podporu</vt:lpstr>
      <vt:lpstr>Příprava žádosti o podporu</vt:lpstr>
      <vt:lpstr>Příprava žádosti o podporu</vt:lpstr>
      <vt:lpstr>Příprava žádosti o podporu</vt:lpstr>
      <vt:lpstr>Příprava žádosti o podporu</vt:lpstr>
      <vt:lpstr>Logický rámec projektové žádosti</vt:lpstr>
      <vt:lpstr>Projektová žádost  clld v IS KP14+ (1. část)</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Indikátory</vt:lpstr>
      <vt:lpstr>indikátory</vt:lpstr>
      <vt:lpstr>Indikátory POVINNÉ K NAPLNĚNÍ</vt:lpstr>
      <vt:lpstr>Indikátory povinné k vykazování</vt:lpstr>
      <vt:lpstr>Indikátory povinné k vykazování</vt:lpstr>
      <vt:lpstr>Horizontální principy</vt:lpstr>
      <vt:lpstr>Klíčové aktivity</vt:lpstr>
      <vt:lpstr>Cílová skupina</vt:lpstr>
      <vt:lpstr>Projektová žádost  clld v IS KP14+ (2. část)</vt:lpstr>
      <vt:lpstr>Umístění</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Způsobilost výdajů</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Věcná způsobilost výdajů </vt:lpstr>
      <vt:lpstr>PŘÍJMY PROJEKTU</vt:lpstr>
      <vt:lpstr>časová způsobilost výdajů</vt:lpstr>
      <vt:lpstr>Sociální služby a další programy a činnosti  v oblasti sociálního začleňování</vt:lpstr>
      <vt:lpstr>Cílové skupiny</vt:lpstr>
      <vt:lpstr>Vymezení Oprávněných žadatelů</vt:lpstr>
      <vt:lpstr>Vymezení oprávněných partnerů</vt:lpstr>
      <vt:lpstr> Veřejná podpora</vt:lpstr>
      <vt:lpstr>Povinná příloha žádosti o podporu</vt:lpstr>
      <vt:lpstr>PŘÍKLADY – Nákup vozidla</vt:lpstr>
      <vt:lpstr>příklady</vt:lpstr>
      <vt:lpstr>Prezentace aplikace PowerPoint</vt:lpstr>
      <vt:lpstr>indikátory</vt:lpstr>
      <vt:lpstr>Právní předpisy</vt:lpstr>
      <vt:lpstr>Děkujeme za pozornost Oddělení projektů CLLD (875)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Mas Slav. bojiště</cp:lastModifiedBy>
  <cp:revision>902</cp:revision>
  <cp:lastPrinted>2017-10-09T05:29:34Z</cp:lastPrinted>
  <dcterms:created xsi:type="dcterms:W3CDTF">2015-02-20T08:23:15Z</dcterms:created>
  <dcterms:modified xsi:type="dcterms:W3CDTF">2018-04-06T11:09:39Z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0x010100F291D2CAF791D449809C1371BC5FAF2A</vt:lpwstr>
  </property>
</Properties>
</file>