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86" r:id="rId4"/>
    <p:sldId id="287" r:id="rId5"/>
    <p:sldId id="288" r:id="rId6"/>
    <p:sldId id="291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02" r:id="rId23"/>
    <p:sldId id="317" r:id="rId24"/>
    <p:sldId id="319" r:id="rId25"/>
    <p:sldId id="300" r:id="rId26"/>
    <p:sldId id="314" r:id="rId27"/>
    <p:sldId id="315" r:id="rId28"/>
    <p:sldId id="320" r:id="rId29"/>
    <p:sldId id="321" r:id="rId30"/>
    <p:sldId id="322" r:id="rId31"/>
    <p:sldId id="323" r:id="rId32"/>
    <p:sldId id="313" r:id="rId33"/>
    <p:sldId id="27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23. 3. 2023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112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23. 3. 2023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07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23. 3. 2023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69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23. 3. 2023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59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23. 3. 2023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73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23. 3. 2023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94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23. 3. 2023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72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23. 3. 2023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89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23. 3. 2023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81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23. 3. 2023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97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23. 3. 2023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14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76F84-499E-4759-967C-25B11223AA23}" type="datetimeFigureOut">
              <a:rPr lang="cs-CZ" smtClean="0"/>
              <a:t>23. 3. 2023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5E81E5-ECF7-476E-87C5-9E89451B0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537625"/>
            <a:ext cx="10058400" cy="1530510"/>
          </a:xfrm>
        </p:spPr>
        <p:txBody>
          <a:bodyPr/>
          <a:lstStyle/>
          <a:p>
            <a:r>
              <a:rPr lang="cs-CZ" dirty="0"/>
              <a:t>MAS SLAVKOVSKÉ BOJIŠTĚ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D136D4-9EBD-4F3F-8EA5-77C70BB88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9865"/>
            <a:ext cx="9144000" cy="647299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Školení pro příjemce z Výzvy č. 9 PRV  – Žádost o platbu</a:t>
            </a:r>
          </a:p>
          <a:p>
            <a:r>
              <a:rPr lang="cs-CZ" dirty="0"/>
              <a:t>23.3.2023</a:t>
            </a:r>
          </a:p>
        </p:txBody>
      </p:sp>
    </p:spTree>
    <p:extLst>
      <p:ext uri="{BB962C8B-B14F-4D97-AF65-F5344CB8AC3E}">
        <p14:creationId xmlns:p14="http://schemas.microsoft.com/office/powerpoint/2010/main" val="281191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467F57-8CDB-9A4E-E9B6-097B4856F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Vyplnění údajů v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26ABB3-C3EC-4E55-C6DB-268EEF554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Strany A, B, C jsou společné pro všechna opatření /</a:t>
            </a:r>
            <a:r>
              <a:rPr lang="cs-CZ" dirty="0" err="1"/>
              <a:t>podopatření</a:t>
            </a:r>
            <a:r>
              <a:rPr lang="cs-CZ" dirty="0"/>
              <a:t>/ operace, strany D, E, F jsou specifické vždy pro konkrétní operaci a jsou důležité zejména pro vyhodnocování stanovených indikátorů a monitorování Programu rozvoje venkova.</a:t>
            </a:r>
          </a:p>
          <a:p>
            <a:r>
              <a:rPr lang="cs-CZ" dirty="0"/>
              <a:t>Podrobné pokyny k vyplnění jednotlivých polí v </a:t>
            </a:r>
            <a:r>
              <a:rPr lang="cs-CZ" dirty="0" err="1"/>
              <a:t>ŽoPl</a:t>
            </a:r>
            <a:r>
              <a:rPr lang="cs-CZ" dirty="0"/>
              <a:t> a Soupisky výdajů jsou uvedeny v samostatných dokumentech (jsou součástí formuláře Žádosti o platbu - otevření IL prostřednictvím tlačítka „Menu“ v záhlaví formuláře):</a:t>
            </a:r>
          </a:p>
          <a:p>
            <a:pPr lvl="1"/>
            <a:r>
              <a:rPr lang="cs-CZ" dirty="0"/>
              <a:t>Instruktážní list k vyplnění formuláře Žádosti o platbu </a:t>
            </a:r>
          </a:p>
          <a:p>
            <a:pPr lvl="1"/>
            <a:r>
              <a:rPr lang="cs-CZ" dirty="0"/>
              <a:t>Instruktážní list k vyplnění Soupisky účetních/daňových dokladů k výdajům, ze kterých je stanovena dotace</a:t>
            </a:r>
          </a:p>
        </p:txBody>
      </p:sp>
    </p:spTree>
    <p:extLst>
      <p:ext uri="{BB962C8B-B14F-4D97-AF65-F5344CB8AC3E}">
        <p14:creationId xmlns:p14="http://schemas.microsoft.com/office/powerpoint/2010/main" val="3971272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BA0394-2E43-F6E5-23EA-8EAE359F8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Vyplnění údajů v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1E0EF4-2061-9968-1E11-6D32BD49E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Na straně A formuláře jsou uvedeny základní informace týkající se příjemce dotace a projektu, tj. identifikační údaje, bankovní spojení, termíny, sumární částky výdajů a </a:t>
            </a:r>
            <a:r>
              <a:rPr lang="cs-CZ" sz="1800" dirty="0">
                <a:solidFill>
                  <a:srgbClr val="000000"/>
                </a:solidFill>
                <a:latin typeface="Verdana" panose="020B0604030504040204" pitchFamily="34" charset="0"/>
              </a:rPr>
              <a:t>seznam příloh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Strany B jsou zobrazeny v závislosti na volbě typu vedení evidence (účetní/daňová, výběrové pole na straně A) a jsou zaměřeny na finanční ukazatele, stanovení hrubé přidané hodnoty a „Firemní proměnné“ – u podnikatelů.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Strana C poskytuje informace k jednotlivým zakázkám, které byly realizovány v rámci projektu. Údaje jsou z velké části vygenerovány ze Žádosti o dotaci a doplňují se pouze údaje související se skutečným provedením zakázek (skutečná cena, datum úhrady,…).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Strana D je vždy specifická dle daného opatření/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podopatření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/operace a upřesňuje předmět dotace.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Strany E a F slouží pro monitoring a hodnocení výstupů projektu a jeho dalších efektů.</a:t>
            </a:r>
          </a:p>
          <a:p>
            <a:r>
              <a:rPr lang="cs-CZ" sz="1800" dirty="0">
                <a:solidFill>
                  <a:srgbClr val="000000"/>
                </a:solidFill>
                <a:latin typeface="Verdana" panose="020B0604030504040204" pitchFamily="34" charset="0"/>
              </a:rPr>
              <a:t>Stranu H vyplňuje MAS.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7176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FFD19-C565-10D7-2436-C5DA41352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Vyplnění údajů v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48501C-6AD5-2440-0D53-064C88B2B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Nedílnou součástí formuláře </a:t>
            </a:r>
            <a:r>
              <a:rPr lang="cs-CZ" sz="16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ŽoPl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je </a:t>
            </a:r>
            <a:r>
              <a:rPr lang="cs-CZ" sz="16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„Soupiska účetních/daňových dokladů k výdajům, ze kterých je stanovena dotace“ 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prostřednictvím tlačítka „Menu“ v záhlaví formuláře – „Otevřít přiloženou Soupisku“. Změny prováděné v Soupisce výdajů je nutné vždy uložit. Uložením pouze samotného formuláře </a:t>
            </a:r>
            <a:r>
              <a:rPr lang="cs-CZ" sz="16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ŽoPl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nedochází k uložení dat na Soupisce.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965383-1340-57EC-2F03-91E2305D8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79417"/>
            <a:ext cx="10347664" cy="326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47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D6EAC-8128-D8D5-4A28-FF8AE2E9F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Vyplnění údajů v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8EC332-5D14-70B2-1488-51CB26276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23586" cy="4351338"/>
          </a:xfrm>
        </p:spPr>
        <p:txBody>
          <a:bodyPr>
            <a:normAutofit fontScale="92500" lnSpcReduction="10000"/>
          </a:bodyPr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Po vyplnění formulářů Soupisky a Žádosti o platbu (či průběžně během vyplňování) má příjemce dotace možnost provést kontrolu vyplněných údajů. Ke kontrole vyplněných údajů použije tlačítko na formuláři „Menu – Kontrola vyplněných údajů“.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V případě nesprávně vyplněných nebo chybějících dat se zobrazí upozornění – výsledek kontroly vyplněných dat.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A9A5B0E-F824-35EC-4738-7433342CB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415" y="1407247"/>
            <a:ext cx="7513504" cy="469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65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F2013-E627-F58F-3DFA-97A81C0C4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Odeslání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15B27-B160-D5A4-53EC-C748C4089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Po kompletním vyplnění formuláře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ŽoPl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(dle příslušných Instruktážních listů) příjemce dotace uloží vyplněný formulář/změny formuláře do svého PC.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Příjemce dotace soubor Žádosti o platbu nahraje prostřednictvím prokliku na pole „Vložit soubor...“ nebo tlačítka „Nahrát soubor“: </a:t>
            </a:r>
            <a:endParaRPr lang="cs-CZ" dirty="0"/>
          </a:p>
        </p:txBody>
      </p:sp>
      <p:pic>
        <p:nvPicPr>
          <p:cNvPr id="6" name="Zástupný obsah 3">
            <a:extLst>
              <a:ext uri="{FF2B5EF4-FFF2-40B4-BE49-F238E27FC236}">
                <a16:creationId xmlns:a16="http://schemas.microsoft.com/office/drawing/2014/main" id="{8B40BA26-F731-D373-B310-98FDF38C9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083" y="3003522"/>
            <a:ext cx="7703577" cy="363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82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1F0022-F966-32E3-E859-EE2D07433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Odeslání Žádosti o platbu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7A13403-909C-A033-25A7-F365CF086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993" y="2156078"/>
            <a:ext cx="10515600" cy="4181642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D6F7430-3AC6-F9C0-C2DE-48D6CB230AA4}"/>
              </a:ext>
            </a:extLst>
          </p:cNvPr>
          <p:cNvSpPr txBox="1"/>
          <p:nvPr/>
        </p:nvSpPr>
        <p:spPr>
          <a:xfrm>
            <a:off x="1119232" y="1509747"/>
            <a:ext cx="102345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Následuje možnost vložit jednotlivé přílohy k Žádosti o platbu dle seznamu dokumentace uvedeném ve Specifických podmínkách Pravidel dané operace:</a:t>
            </a:r>
          </a:p>
        </p:txBody>
      </p:sp>
    </p:spTree>
    <p:extLst>
      <p:ext uri="{BB962C8B-B14F-4D97-AF65-F5344CB8AC3E}">
        <p14:creationId xmlns:p14="http://schemas.microsoft.com/office/powerpoint/2010/main" val="165319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B30C0-2EE4-66EB-9A9A-4DE3552E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Odeslání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C17206-6BAE-FE37-104C-97C38B504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Průběh nahrávání formuláře a příloh se zobrazí v prohlížeči spolu s informacemi o prováděných kontrolách dokumentů. Po úspěšném uložení se status zpracování žádosti změní na „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Připraveno k podání“: </a:t>
            </a:r>
            <a:endParaRPr lang="cs-CZ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1F2026-974E-93BD-0AEE-74B6C693C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81" y="2611760"/>
            <a:ext cx="10335238" cy="34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19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D60900-1133-F1EB-F6E8-CE368E5B7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Odeslání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D1C1C1-3C03-5EAB-AC64-E4577595B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9050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Vždy je také umožněno (před odesláním Žádosti o platbu) přílohy smazat a nahrát jiné. Vybraná příloha/přílohy se musí nejprve označit a výmaz je proveden prostřednictvím tlačítka na konci stránky „Smazat označené přílohy“: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81CEC4-B6E5-1B0B-AE13-607E7150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035" y="1604796"/>
            <a:ext cx="9012572" cy="457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10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31BD61-61B6-45E4-6784-04027670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Odeslání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A7242C-849C-D565-AA45-7236B5E96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Na konci stránky pro nahrání příloh je také informace o celkové velikosti všech vložených příloh k Žádosti o platbu. Maximální velikost jedné samostatné přílohy </a:t>
            </a:r>
            <a:r>
              <a:rPr lang="cs-CZ" sz="1800" dirty="0">
                <a:solidFill>
                  <a:srgbClr val="000000"/>
                </a:solidFill>
                <a:latin typeface="Verdana" panose="020B0604030504040204" pitchFamily="34" charset="0"/>
              </a:rPr>
              <a:t>je stanovena na 10 MB</a:t>
            </a:r>
            <a:endParaRPr lang="cs-CZ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Poté, co příjemce dotace nahraje Žádost o platbu a veškeré přílohy, případně označí, které přílohy doloží v listinné podobě, je prostřednictvím tlačítka „Pokračovat v podání“ přesměrován na souhrnnou stranu s přehledem souborů k odeslání: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8F0BAA-0ED5-A3BC-8E68-F9520911B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39" y="3556858"/>
            <a:ext cx="10354112" cy="275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26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59E154-8A94-40FB-8644-A93A98AF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Odeslání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5AC344-9228-DE26-F373-1B420641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Po stisknutí tlačítka „Pokračovat v podání“ se zobrazí upozornění „Pro dokončení podání je nutné zaškrtnout „Souhlas…“ a následně kliknout na tlačítko „Podat žádost“.“ Toto upozornění je třeba potvrdit tlačítkem „Rozumím“.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70D652-6011-D28B-A849-E00DF9061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014" y="2630908"/>
            <a:ext cx="7691481" cy="386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8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568D5F-FDCD-46A0-A110-BDF477A78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PROGRAM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A63182-2B05-43A1-982E-2C15F54D8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463041"/>
            <a:ext cx="9978500" cy="4578322"/>
          </a:xfrm>
        </p:spPr>
        <p:txBody>
          <a:bodyPr>
            <a:normAutofit fontScale="32500" lnSpcReduction="20000"/>
          </a:bodyPr>
          <a:lstStyle/>
          <a:p>
            <a:pPr lvl="1">
              <a:lnSpc>
                <a:spcPct val="110000"/>
              </a:lnSpc>
            </a:pPr>
            <a:r>
              <a:rPr lang="cs-CZ" sz="11100" dirty="0"/>
              <a:t>Vygenerování formuláře Žádosti o platbu</a:t>
            </a:r>
          </a:p>
          <a:p>
            <a:pPr lvl="1">
              <a:lnSpc>
                <a:spcPct val="110000"/>
              </a:lnSpc>
            </a:pPr>
            <a:r>
              <a:rPr lang="cs-CZ" sz="11100" dirty="0"/>
              <a:t>Vyplnění údajů v Žádosti o platbu</a:t>
            </a:r>
          </a:p>
          <a:p>
            <a:pPr lvl="1">
              <a:lnSpc>
                <a:spcPct val="110000"/>
              </a:lnSpc>
            </a:pPr>
            <a:r>
              <a:rPr lang="cs-CZ" sz="11100" dirty="0"/>
              <a:t>Odeslání Žádosti o platbu včetně příloh k Žádosti</a:t>
            </a:r>
          </a:p>
          <a:p>
            <a:pPr lvl="1">
              <a:lnSpc>
                <a:spcPct val="110000"/>
              </a:lnSpc>
            </a:pPr>
            <a:r>
              <a:rPr lang="cs-CZ" sz="11100" dirty="0"/>
              <a:t>Doplnění Žádosti o platbu PRV</a:t>
            </a:r>
          </a:p>
          <a:p>
            <a:pPr lvl="1">
              <a:lnSpc>
                <a:spcPct val="110000"/>
              </a:lnSpc>
            </a:pPr>
            <a:r>
              <a:rPr lang="cs-CZ" sz="11100" dirty="0"/>
              <a:t>Cenový marketing</a:t>
            </a:r>
          </a:p>
          <a:p>
            <a:pPr lvl="1">
              <a:lnSpc>
                <a:spcPct val="110000"/>
              </a:lnSpc>
            </a:pPr>
            <a:r>
              <a:rPr lang="cs-CZ" sz="11100" dirty="0"/>
              <a:t>Hlášení o změnách</a:t>
            </a:r>
          </a:p>
          <a:p>
            <a:pPr lvl="1">
              <a:lnSpc>
                <a:spcPct val="110000"/>
              </a:lnSpc>
            </a:pPr>
            <a:r>
              <a:rPr lang="cs-CZ" sz="11100" dirty="0"/>
              <a:t>Udržitelnost projektu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257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C71705-053E-1EFB-6B9E-928DFE3FA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Odeslání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ED6D91-2A67-2DD5-B668-3D9945763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Příjemce dotace ještě jednou ověří, že nahrál požadované přílohy.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Pokud je vše v pořádku, zaškrtne na konci stránky pole „Souhlasím s podobou žádosti o platbu“.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Po zaškrtnutí se automaticky zpřístupní tlačítko „Podat Žádost“: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2B0B146-B2DD-AAB6-249E-E15F9E079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23" y="3200570"/>
            <a:ext cx="9926972" cy="341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71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F91F2-EA50-DF83-62F1-4DD47D9A4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Odeslání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6B9C17-A0DE-44C7-CA16-3DBD7F53B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Prostřednictvím tlačítka „Podat žádost“ dojde ke generování Žádosti o platbu a příloh, při kterém probíhá kontrola formuláře Žádosti o platbu.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V případě, že je Žádost o platbu v pořádku, stav generování zobrazí 100% a příjemci dotace se zobrací číslo jednací podání. Současně má možnost přechodu na „odeslaná podání“: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2ABB628-1D21-78BF-C09A-F0F6692C0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92" y="3277998"/>
            <a:ext cx="9784360" cy="30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99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04EC4D-4A18-41B7-BEEF-CED74E731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Povinné přílohy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4DA3F-FEB8-0A52-764E-34167FEED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Živnostenské oprávnění </a:t>
            </a:r>
            <a:r>
              <a:rPr lang="cs-CZ" sz="2000" dirty="0"/>
              <a:t>či jiné oprávnění k provozování činnosti, která je předmětem projektu - prostá kopie – </a:t>
            </a:r>
            <a:r>
              <a:rPr lang="cs-CZ" sz="2000" u="sng" dirty="0"/>
              <a:t>není nutné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Doklad o vedení (popř. zřízení) bankovního účtu </a:t>
            </a:r>
            <a:r>
              <a:rPr lang="cs-CZ" sz="2000" dirty="0"/>
              <a:t>ve vlastnictví příjemce dotace, na který bude příjemci dotace poskytnuta dotace – prostá kopie;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Účetní/daňové doklady </a:t>
            </a:r>
            <a:r>
              <a:rPr lang="cs-CZ" sz="2000" dirty="0"/>
              <a:t>související s realizací projektu (např. faktury, vč. výrobních čísel strojů, či technologií, paragony) – prostá kopie;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Doklad o uhrazení závazku dodavateli </a:t>
            </a:r>
            <a:r>
              <a:rPr lang="cs-CZ" sz="2000" dirty="0"/>
              <a:t>(např. výpis z bankovního účtu včetně smlouvy o zřízení/vedení účtu ve vlastnictví příjemce dotace;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V případě nákupu strojů a technologií, u kterých je to dle právních předpisů vyžadováno, doklad o posouzení shody – </a:t>
            </a:r>
            <a:r>
              <a:rPr lang="cs-CZ" sz="2000" b="1" dirty="0"/>
              <a:t>ES prohlášení o shodě </a:t>
            </a:r>
            <a:r>
              <a:rPr lang="cs-CZ" sz="2000" dirty="0"/>
              <a:t>(při kontrole na místě musí příjemce dotace předložit technickou dokumentaci k výrobku k nahlédnutí);</a:t>
            </a:r>
          </a:p>
        </p:txBody>
      </p:sp>
    </p:spTree>
    <p:extLst>
      <p:ext uri="{BB962C8B-B14F-4D97-AF65-F5344CB8AC3E}">
        <p14:creationId xmlns:p14="http://schemas.microsoft.com/office/powerpoint/2010/main" val="603427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04EC4D-4A18-41B7-BEEF-CED74E731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Povinné přílohy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4DA3F-FEB8-0A52-764E-34167FEED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cs-CZ" sz="2000" dirty="0"/>
              <a:t>Technický průkaz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000" dirty="0"/>
              <a:t>V případě, že projekt/část projektu podléhá řízení stavebního úřadu, pak </a:t>
            </a:r>
            <a:r>
              <a:rPr lang="cs-CZ" sz="2000" b="1" dirty="0"/>
              <a:t>kolaudační souhlas </a:t>
            </a:r>
            <a:r>
              <a:rPr lang="cs-CZ" sz="2000" dirty="0"/>
              <a:t>nebo oznámení stavebnímu úřadu o užívání stavby nebo povolení ke zkušebnímu provozu…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000" dirty="0"/>
              <a:t>Týká se </a:t>
            </a:r>
            <a:r>
              <a:rPr lang="cs-CZ" sz="2000" b="1" dirty="0"/>
              <a:t>změn dokumentace </a:t>
            </a:r>
            <a:r>
              <a:rPr lang="cs-CZ" sz="2000" dirty="0"/>
              <a:t>k povolení stavebního úřadu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000" b="1" dirty="0"/>
              <a:t>Soupisky účetních/daňových dokladů </a:t>
            </a:r>
            <a:r>
              <a:rPr lang="cs-CZ" sz="2000" dirty="0"/>
              <a:t>k výdajům, ze kterých je stanovena dotace – originál, je součástí elektronického formuláře Žádosti o platbu;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000" b="1" dirty="0"/>
              <a:t>Potvrzení finančního úřadu o bezdlužnosti, </a:t>
            </a:r>
            <a:r>
              <a:rPr lang="cs-CZ" sz="2000" dirty="0"/>
              <a:t>toto potvrzení nesmí být starší 30 dnů k datu podání Žádosti o platbu na MAS – prostá kopie;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000" b="1" dirty="0"/>
              <a:t>Cenový marketing </a:t>
            </a:r>
            <a:r>
              <a:rPr lang="cs-CZ" sz="2000" dirty="0"/>
              <a:t>v případě, že je dle kapitoly 8 obecných podmínek Pravidel vyžadován, včetně písemné smlouvy nebo objednávky s vybraným dodavatelem – prostá kopie;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000" dirty="0"/>
              <a:t>Doklad o neexistenci střetu zájmů – týká se veřejných zadavatelů</a:t>
            </a:r>
          </a:p>
        </p:txBody>
      </p:sp>
    </p:spTree>
    <p:extLst>
      <p:ext uri="{BB962C8B-B14F-4D97-AF65-F5344CB8AC3E}">
        <p14:creationId xmlns:p14="http://schemas.microsoft.com/office/powerpoint/2010/main" val="1384807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04EC4D-4A18-41B7-BEEF-CED74E731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Povinné přílohy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4DA3F-FEB8-0A52-764E-34167FEED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3"/>
            </a:pPr>
            <a:r>
              <a:rPr lang="cs-CZ" sz="2000" b="1" dirty="0"/>
              <a:t>Dodatek/Dodatky ke smlouvě s dodavatelem </a:t>
            </a:r>
            <a:r>
              <a:rPr lang="cs-CZ" sz="2000" dirty="0"/>
              <a:t>na zakázky projektu (v případě, že byly s dodavatelem uzavřeny) – originál nebo úředně ověřená kopie; 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cs-CZ" sz="2000" dirty="0"/>
              <a:t>V případě zahrnutí stavebních prací do celkových výdajů, ze kterých je stanovena dotace – </a:t>
            </a:r>
            <a:r>
              <a:rPr lang="cs-CZ" sz="2000" b="1" dirty="0"/>
              <a:t>soupis stavebních prací </a:t>
            </a:r>
            <a:r>
              <a:rPr lang="cs-CZ" sz="2000" dirty="0"/>
              <a:t>s výkazem výměr a </a:t>
            </a:r>
            <a:r>
              <a:rPr lang="cs-CZ" sz="2000" b="1" dirty="0"/>
              <a:t>položkový rozpočet </a:t>
            </a:r>
            <a:r>
              <a:rPr lang="cs-CZ" sz="2000" dirty="0"/>
              <a:t>správně rozdělený do odpovídajících kódů výdajů, ze kterých je stanovena dotace – prostá kopie;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cs-CZ" sz="2000" b="1" dirty="0"/>
              <a:t>Fotodokumentace </a:t>
            </a:r>
            <a:r>
              <a:rPr lang="cs-CZ" sz="2000" dirty="0"/>
              <a:t>předmětu dotace pořízená v místě realizace včetně fotozáznamu výrobního nebo evidenčního čísla, pokud je jím předmět dotace opatřen - prostá kopie; 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cs-CZ" sz="2000" dirty="0"/>
              <a:t>V případě nákupu nemovitosti jako výdaje, ze kterého je stanovena dotace, kupní smlouva, ne starší než datum podání Žádosti o dotaci na MAS – prostá kopie;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cs-CZ" sz="2000" dirty="0"/>
              <a:t>Přílohy stanovené MAS – nejsou stanoveny.</a:t>
            </a:r>
          </a:p>
          <a:p>
            <a:pPr marL="457200" indent="-457200">
              <a:buFont typeface="+mj-lt"/>
              <a:buAutoNum type="arabicPeriod" startAt="13"/>
            </a:pPr>
            <a:endParaRPr lang="cs-CZ" sz="2000" dirty="0">
              <a:latin typeface="Trebuchet MS" panose="020B0603020202020204" pitchFamily="34" charset="0"/>
            </a:endParaRPr>
          </a:p>
          <a:p>
            <a:pPr marL="457200" indent="-457200">
              <a:buFont typeface="+mj-lt"/>
              <a:buAutoNum type="arabicPeriod" startAt="6"/>
            </a:pPr>
            <a:endParaRPr lang="cs-CZ" sz="2000" dirty="0"/>
          </a:p>
          <a:p>
            <a:pPr marL="457200" indent="-457200">
              <a:buFont typeface="+mj-lt"/>
              <a:buAutoNum type="arabicPeriod" startAt="6"/>
            </a:pPr>
            <a:endParaRPr lang="cs-CZ" sz="2000" dirty="0"/>
          </a:p>
          <a:p>
            <a:pPr marL="457200" indent="-457200">
              <a:buFont typeface="+mj-lt"/>
              <a:buAutoNum type="arabicPeriod" startAt="6"/>
            </a:pPr>
            <a:endParaRPr lang="cs-CZ" sz="2000" dirty="0">
              <a:latin typeface="Trebuchet MS" panose="020B06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5455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4E19D72-A5DF-B117-73B0-141DC072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559" y="3686155"/>
            <a:ext cx="6624331" cy="289649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B4FD873-5744-65CD-4A95-EF6413A8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Cenový marketing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D6B4BC64-9E32-F24A-DDFA-270D1A36829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167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/>
              <a:t>Pokud není cena vyšší než 400 000 Kč/resp. 500 000 Kč (bez DPH) předkládá se cenový marketing při žádosti o platbu:</a:t>
            </a:r>
            <a:endParaRPr lang="pl-PL" sz="2000" dirty="0"/>
          </a:p>
          <a:p>
            <a:r>
              <a:rPr lang="cs-CZ" sz="2000" dirty="0"/>
              <a:t>Formou tabulky, která obsahuje minimálně 3 cenové nabídky</a:t>
            </a:r>
          </a:p>
          <a:p>
            <a:r>
              <a:rPr lang="cs-CZ" sz="2000" dirty="0"/>
              <a:t>Dodavatelé nejsou finančně ani personálně propojeni s žadatelem</a:t>
            </a:r>
          </a:p>
          <a:p>
            <a:r>
              <a:rPr lang="cs-CZ" sz="2000" dirty="0"/>
              <a:t>Údaje v tabulce jsou podloženy nabídkou přímo od osloveného dodavatele (mailem nebo písemně) nebo stažené nabídky z internetu</a:t>
            </a:r>
            <a:endParaRPr lang="pl-PL" sz="2000" dirty="0"/>
          </a:p>
          <a:p>
            <a:r>
              <a:rPr lang="cs-CZ" sz="2000" b="1" dirty="0"/>
              <a:t>zadání zakázky nejlevnější nabídce </a:t>
            </a:r>
          </a:p>
          <a:p>
            <a:pPr>
              <a:spcBef>
                <a:spcPts val="0"/>
              </a:spcBef>
            </a:pPr>
            <a:r>
              <a:rPr lang="cs-CZ" sz="2000" b="1" dirty="0"/>
              <a:t>Doložena smlouva nebo objednávka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/>
              <a:t> 	s vybraným dodavatelem</a:t>
            </a:r>
          </a:p>
          <a:p>
            <a:endParaRPr lang="cs-CZ" sz="2000" dirty="0"/>
          </a:p>
          <a:p>
            <a:pPr marL="0" lvl="0" indent="0">
              <a:buNone/>
            </a:pPr>
            <a:endParaRPr lang="cs-CZ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86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F6D3AE-3489-3A6F-48BC-CBB29E2CA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Hlášení o změnách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5EA5D7-95F2-9747-AA9C-67A0061AE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u="sng" dirty="0"/>
              <a:t>Změny projektu 3 typy změn</a:t>
            </a:r>
            <a:r>
              <a:rPr lang="cs-CZ" sz="2800" b="1" dirty="0"/>
              <a:t>:</a:t>
            </a:r>
          </a:p>
          <a:p>
            <a:pPr marL="0" indent="0">
              <a:buNone/>
            </a:pPr>
            <a:r>
              <a:rPr lang="cs-CZ" sz="2800" b="1" dirty="0"/>
              <a:t>A) Změny, které nelze provést bez předchozího souhlasu RO SZIF</a:t>
            </a:r>
          </a:p>
          <a:p>
            <a:pPr marL="0" indent="0">
              <a:buNone/>
            </a:pPr>
            <a:r>
              <a:rPr lang="cs-CZ" sz="2800" b="1" dirty="0"/>
              <a:t>B) Změny, které je žadatel povinen oznámit nejpozději v den podání žádosti o proplacení </a:t>
            </a:r>
          </a:p>
          <a:p>
            <a:pPr marL="0" indent="0">
              <a:buNone/>
            </a:pPr>
            <a:r>
              <a:rPr lang="cs-CZ" sz="2800" b="1" dirty="0"/>
              <a:t>C) Změny po předložení žádosti o platbu 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Ž</a:t>
            </a:r>
            <a:r>
              <a:rPr lang="cs-CZ" sz="2800" i="1" dirty="0"/>
              <a:t>ádost o změnu je nejdříve zaslaná mailem na kancelář MAS, která žádost o změnu podepisuje!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552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E7FC31-B466-1E06-8019-D3B6AA4C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Hlášení o změnách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9AD017-2055-54C8-93ED-1CB38F0B3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800" b="1" dirty="0"/>
              <a:t>A) Změny, které nelze provést bez předchozího souhlasu RO SZIF </a:t>
            </a:r>
          </a:p>
          <a:p>
            <a:pPr marL="0" indent="0">
              <a:buNone/>
            </a:pPr>
            <a:r>
              <a:rPr lang="cs-CZ" sz="2800" dirty="0"/>
              <a:t>Typy změn:</a:t>
            </a:r>
          </a:p>
          <a:p>
            <a:pPr marL="0" indent="0">
              <a:buNone/>
            </a:pPr>
            <a:r>
              <a:rPr lang="cs-CZ" sz="2800" dirty="0"/>
              <a:t>• místo realizace projektu, změna dodavatele (pokud už je vysoutěžen)</a:t>
            </a:r>
          </a:p>
          <a:p>
            <a:pPr marL="0" indent="0">
              <a:buNone/>
            </a:pPr>
            <a:r>
              <a:rPr lang="cs-CZ" sz="2800" dirty="0"/>
              <a:t>• změna žadatele/příjemce dotace/vlastnictví majetku (kromě dědického řízení) </a:t>
            </a:r>
          </a:p>
          <a:p>
            <a:pPr marL="0" indent="0">
              <a:buNone/>
            </a:pPr>
            <a:r>
              <a:rPr lang="cs-CZ" sz="2800" dirty="0"/>
              <a:t>• pronájem předmětu projektu dalšímu subjektu</a:t>
            </a:r>
          </a:p>
          <a:p>
            <a:pPr marL="0" indent="0">
              <a:buNone/>
            </a:pPr>
            <a:r>
              <a:rPr lang="cs-CZ" sz="2800" dirty="0"/>
              <a:t>• </a:t>
            </a:r>
            <a:r>
              <a:rPr lang="cs-CZ" sz="2800" b="1" u="sng" dirty="0"/>
              <a:t>termín podání Žádosti o proplacení</a:t>
            </a:r>
          </a:p>
          <a:p>
            <a:pPr marL="0" indent="0">
              <a:buNone/>
            </a:pPr>
            <a:r>
              <a:rPr lang="cs-CZ" sz="2800" b="1" dirty="0"/>
              <a:t>B) Změny, které žadatel oznámí nejpozději při podání ŽOP </a:t>
            </a:r>
          </a:p>
          <a:p>
            <a:pPr marL="0" indent="0">
              <a:buNone/>
            </a:pPr>
            <a:r>
              <a:rPr lang="cs-CZ" sz="2800" dirty="0"/>
              <a:t>Typy změn: </a:t>
            </a:r>
          </a:p>
          <a:p>
            <a:pPr marL="0" indent="0">
              <a:buNone/>
            </a:pPr>
            <a:r>
              <a:rPr lang="cs-CZ" sz="2800" dirty="0"/>
              <a:t>• technické parametry projektu (stavební povolení nebo jiné opatření stavebního úřadu) </a:t>
            </a:r>
          </a:p>
          <a:p>
            <a:pPr marL="0" indent="0">
              <a:buNone/>
            </a:pPr>
            <a:r>
              <a:rPr lang="cs-CZ" sz="2800" dirty="0"/>
              <a:t>• přidávání/odstranění kódů ZV </a:t>
            </a:r>
          </a:p>
          <a:p>
            <a:pPr marL="0" indent="0">
              <a:buNone/>
            </a:pPr>
            <a:r>
              <a:rPr lang="cs-CZ" sz="2800" dirty="0"/>
              <a:t>• změna trvalého bydliště/sídla žadatele, statutárního orgánu, 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874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93361-A8D8-2A8A-0F4D-9F10957C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Hlášení o změnách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7ED6B4-BDF2-0EC2-67C4-8934CA8D3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 b="1" dirty="0"/>
              <a:t>C) Změny po předložení žádosti o platbu </a:t>
            </a:r>
          </a:p>
          <a:p>
            <a:pPr marL="0" indent="0">
              <a:buNone/>
            </a:pPr>
            <a:r>
              <a:rPr lang="cs-CZ" sz="1900" b="1" dirty="0"/>
              <a:t>Typy změn: </a:t>
            </a:r>
            <a:endParaRPr lang="cs-CZ" sz="1900" dirty="0"/>
          </a:p>
          <a:p>
            <a:r>
              <a:rPr lang="cs-CZ" sz="1900" dirty="0"/>
              <a:t>Po předložení Žádosti o platbu nesmí být změna </a:t>
            </a:r>
            <a:r>
              <a:rPr lang="cs-CZ" sz="1900" b="1" dirty="0"/>
              <a:t>příjemce dotace/vlastnictví majetku</a:t>
            </a:r>
            <a:r>
              <a:rPr lang="cs-CZ" sz="1900" dirty="0"/>
              <a:t>, který je předmětem projektu, provedena bez předchozího souhlasu RO SZIF. Příjemce dotace musí před realizací změny nejprve podat Hlášení o změnách a nemůže změnu provést, dokud nezíská souhlas RO SZIF </a:t>
            </a:r>
          </a:p>
          <a:p>
            <a:r>
              <a:rPr lang="cs-CZ" sz="1900" b="1" dirty="0"/>
              <a:t>Změna trvalého pobytu/sídla příjemce dotace, změna statutárního orgánu</a:t>
            </a:r>
            <a:r>
              <a:rPr lang="cs-CZ" sz="1900" dirty="0"/>
              <a:t>, apod. – k těmto změnám se SZIF vyjádří </a:t>
            </a:r>
          </a:p>
          <a:p>
            <a:r>
              <a:rPr lang="cs-CZ" sz="1900" dirty="0"/>
              <a:t>Po předložení Žádosti o platbu musí příjemce dotace nahlásit následující změny, a to </a:t>
            </a:r>
            <a:r>
              <a:rPr lang="cs-CZ" sz="1900" b="1" dirty="0"/>
              <a:t>nejpozději do 30 kalendářních dnů </a:t>
            </a:r>
            <a:r>
              <a:rPr lang="cs-CZ" sz="1900" dirty="0"/>
              <a:t>od provedení změny: </a:t>
            </a:r>
          </a:p>
          <a:p>
            <a:pPr lvl="1"/>
            <a:r>
              <a:rPr lang="cs-CZ" sz="1900" b="1" dirty="0"/>
              <a:t>změna místa realizace projektu </a:t>
            </a:r>
          </a:p>
          <a:p>
            <a:pPr lvl="1"/>
            <a:r>
              <a:rPr lang="cs-CZ" sz="1900" b="1" dirty="0"/>
              <a:t>ostatní změny týkající se předmětu projektu (např. změna technického řešení/provedení) 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197685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B36D7-8657-EC4C-9D55-17850390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Účetnictví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2F6026-C5FF-C21B-A399-9507759F5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b="1" dirty="0"/>
              <a:t>Účtování a evidence projektu :</a:t>
            </a:r>
          </a:p>
          <a:p>
            <a:pPr marL="0" indent="0">
              <a:buNone/>
            </a:pPr>
            <a:r>
              <a:rPr lang="cs-CZ" sz="2800" dirty="0"/>
              <a:t>• vedení účetnictví v souladu s předpisy ČR </a:t>
            </a:r>
          </a:p>
          <a:p>
            <a:pPr marL="0" indent="0">
              <a:buNone/>
            </a:pPr>
            <a:r>
              <a:rPr lang="cs-CZ" sz="2800" u="sng" dirty="0"/>
              <a:t>Příjemce dotace je účetní jednotkou:</a:t>
            </a:r>
          </a:p>
          <a:p>
            <a:pPr marL="0" indent="0">
              <a:buNone/>
            </a:pPr>
            <a:r>
              <a:rPr lang="cs-CZ" sz="2800" dirty="0"/>
              <a:t> • samostatná analytická účetní evidence realizace projektu (investice) </a:t>
            </a:r>
          </a:p>
          <a:p>
            <a:pPr marL="0" indent="0">
              <a:buNone/>
            </a:pPr>
            <a:r>
              <a:rPr lang="cs-CZ" sz="2800" u="sng" dirty="0"/>
              <a:t>Příjemce dotace není účetní jednotkou: </a:t>
            </a:r>
          </a:p>
          <a:p>
            <a:pPr marL="0" indent="0">
              <a:buNone/>
            </a:pPr>
            <a:r>
              <a:rPr lang="cs-CZ" sz="2800" dirty="0"/>
              <a:t>• samostatná podrobná evidence </a:t>
            </a:r>
          </a:p>
          <a:p>
            <a:pPr marL="0" indent="0">
              <a:buNone/>
            </a:pPr>
            <a:r>
              <a:rPr lang="cs-CZ" sz="2800" b="1" dirty="0"/>
              <a:t>Kontrola </a:t>
            </a:r>
          </a:p>
          <a:p>
            <a:r>
              <a:rPr lang="cs-CZ" sz="2800" b="1" dirty="0"/>
              <a:t>Od stolu: </a:t>
            </a:r>
            <a:r>
              <a:rPr lang="cs-CZ" sz="2800" dirty="0"/>
              <a:t>Kontrola probíhá v rámci uvedení výstupů </a:t>
            </a:r>
            <a:r>
              <a:rPr lang="cs-CZ" sz="2800" b="1" dirty="0"/>
              <a:t>v žádosti o platbu </a:t>
            </a:r>
            <a:r>
              <a:rPr lang="cs-CZ" sz="2800" dirty="0"/>
              <a:t>a kontrolou daňových dokladů (faktur) a protokolů</a:t>
            </a:r>
          </a:p>
          <a:p>
            <a:r>
              <a:rPr lang="cs-CZ" sz="2800" b="1" dirty="0"/>
              <a:t>Na místě: kontrola pracovníků SZIF </a:t>
            </a:r>
            <a:r>
              <a:rPr lang="cs-CZ" sz="2800" dirty="0"/>
              <a:t>na místě realizace</a:t>
            </a:r>
          </a:p>
          <a:p>
            <a:pPr marL="0" indent="0">
              <a:buNone/>
            </a:pP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845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740619-15B1-4926-BFF6-680DC729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510787" cy="1450757"/>
          </a:xfrm>
        </p:spPr>
        <p:txBody>
          <a:bodyPr/>
          <a:lstStyle/>
          <a:p>
            <a:pPr algn="ctr"/>
            <a:r>
              <a:rPr lang="cs-CZ" dirty="0"/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D8830B-3BCC-49A1-9CFE-14D8F41D2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03" y="1549667"/>
            <a:ext cx="10226981" cy="4433883"/>
          </a:xfrm>
        </p:spPr>
        <p:txBody>
          <a:bodyPr>
            <a:noAutofit/>
          </a:bodyPr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Základní informace týkající se předložení a další administrace Žádosti o platbu jsou uvedeny v Obecných podmínkách Pravidel, kapitole 10 Žádost o platbu.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Seznam povinných příloh k Žádosti o platbu je uveden vždy ve Specifických podmínkách Pravidel konkrétního opatření/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podopatření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/operace/záměru.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Za každé opatření/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podopatření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/operaci/záměr je třeba podat samostatnou Žádost o platbu.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Žádost o platbu může být podána až po podpisu Dohody o poskytnutí dotace v rámci Programu rozvoje venkova. </a:t>
            </a: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</a:rPr>
              <a:t>Žádost z Portálu farmáře je možné odeslat pouze jedenkrát. </a:t>
            </a: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</a:rPr>
              <a:t>Za podání Žádosti o platbu se považuje odeslání (upload) Žádosti z Portálu farmáře. </a:t>
            </a:r>
          </a:p>
          <a:p>
            <a:r>
              <a:rPr lang="cs-CZ" sz="1800" b="1" i="0" u="sng" strike="noStrike" baseline="0" dirty="0">
                <a:solidFill>
                  <a:srgbClr val="000000"/>
                </a:solidFill>
              </a:rPr>
              <a:t>Žádost o platbu musí být z Portálu farmáře odeslána nejpozději do smluvního termínu pro předložení </a:t>
            </a:r>
            <a:r>
              <a:rPr lang="cs-CZ" sz="1800" b="1" i="0" u="sng" strike="noStrike" baseline="0" dirty="0" err="1">
                <a:solidFill>
                  <a:srgbClr val="000000"/>
                </a:solidFill>
              </a:rPr>
              <a:t>ŽoP</a:t>
            </a:r>
            <a:r>
              <a:rPr lang="cs-CZ" sz="1800" b="1" i="0" u="sng" strike="noStrike" baseline="0" dirty="0">
                <a:solidFill>
                  <a:srgbClr val="000000"/>
                </a:solidFill>
              </a:rPr>
              <a:t>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(termín dle Dohody či Hlášení o změnách). </a:t>
            </a:r>
          </a:p>
          <a:p>
            <a:r>
              <a:rPr lang="cs-CZ" sz="1800" b="1" dirty="0"/>
              <a:t>Žádost o platbu je </a:t>
            </a:r>
            <a:r>
              <a:rPr lang="cs-CZ" sz="1800" b="1" u="sng" dirty="0"/>
              <a:t>14 dní před termínem podání na SZIF </a:t>
            </a:r>
            <a:r>
              <a:rPr lang="cs-CZ" sz="1800" b="1" dirty="0"/>
              <a:t>zaslána mailem na kancelář MAS ke kontrole a podpisu. Žádost je zkontrolována a podepsána elektronickým podpisem manažerky MAS a vrácena mailem zpět žadateli k podání na SZIF přes Portál farmáře.</a:t>
            </a:r>
          </a:p>
        </p:txBody>
      </p:sp>
    </p:spTree>
    <p:extLst>
      <p:ext uri="{BB962C8B-B14F-4D97-AF65-F5344CB8AC3E}">
        <p14:creationId xmlns:p14="http://schemas.microsoft.com/office/powerpoint/2010/main" val="1318812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205D2-D6AF-0C66-7749-B6BF4BC6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Výdaje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432248-FEBD-450F-B8DD-C0B2ABC80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100" b="0" i="0" u="none" strike="noStrike" baseline="0" dirty="0">
                <a:solidFill>
                  <a:srgbClr val="000000"/>
                </a:solidFill>
              </a:rPr>
              <a:t>jsou realizovány/vynaloženy následující formou:</a:t>
            </a:r>
          </a:p>
          <a:p>
            <a:r>
              <a:rPr lang="cs-CZ" sz="2100" b="0" i="0" u="none" strike="noStrike" baseline="0" dirty="0">
                <a:solidFill>
                  <a:srgbClr val="000000"/>
                </a:solidFill>
              </a:rPr>
              <a:t>bezhotovostní platbou – žadatel/příjemce dotace je povinen realizovat finanční operace související s financováním výdajů, ze kterých je stanovena dotace, pouze prostřednictvím </a:t>
            </a:r>
            <a:r>
              <a:rPr lang="cs-CZ" sz="2100" b="1" i="0" u="none" strike="noStrike" baseline="0" dirty="0">
                <a:solidFill>
                  <a:srgbClr val="000000"/>
                </a:solidFill>
              </a:rPr>
              <a:t>vlastního bankovního účtu</a:t>
            </a:r>
            <a:r>
              <a:rPr lang="cs-CZ" sz="2100" b="0" i="0" u="none" strike="noStrike" baseline="0" dirty="0">
                <a:solidFill>
                  <a:srgbClr val="000000"/>
                </a:solidFill>
              </a:rPr>
              <a:t>, </a:t>
            </a:r>
          </a:p>
          <a:p>
            <a:r>
              <a:rPr lang="cs-CZ" sz="2100" b="0" i="0" u="none" strike="noStrike" baseline="0" dirty="0">
                <a:solidFill>
                  <a:srgbClr val="000000"/>
                </a:solidFill>
              </a:rPr>
              <a:t>hotovostní platbou – maximální výše výdajů, ze kterých je stanovena dotace, realizovaných v hotovosti v rámci jednoho projektu může činit 100 000 Kč. </a:t>
            </a:r>
          </a:p>
          <a:p>
            <a:pPr marL="0" indent="0">
              <a:buNone/>
            </a:pPr>
            <a:r>
              <a:rPr lang="cs-CZ" sz="2100" u="sng" dirty="0"/>
              <a:t>Uzavření smluvního vztahu a fyzická realizace proběhne v období časové způsobilosti výdajů!!!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2766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0CB84-BDB4-90BB-0281-EEC61207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Povinná informační a publikační opatření 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3A9FE1-644F-A56D-C4A4-EAF8C4076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b="1" dirty="0"/>
              <a:t>Příručka pro publicitu PRV 2014-2020 </a:t>
            </a:r>
            <a:r>
              <a:rPr lang="cs-CZ" sz="2800" dirty="0"/>
              <a:t>(nyní je platná verze 6) popisuje náležitosti povinné a nepovinné publicity </a:t>
            </a:r>
          </a:p>
          <a:p>
            <a:pPr marL="0" indent="0">
              <a:buNone/>
            </a:pPr>
            <a:r>
              <a:rPr lang="cs-CZ" b="1" dirty="0"/>
              <a:t>Webové stránky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• povinnost zveřejnění na již existujících webových stránkách např. formou článku </a:t>
            </a:r>
            <a:r>
              <a:rPr lang="cs-CZ" b="1" dirty="0"/>
              <a:t>po celou dobu udržitelnosti . </a:t>
            </a:r>
            <a:r>
              <a:rPr lang="cs-CZ" dirty="0"/>
              <a:t>Povinné informace jsou název projektu, hlavní cíl operace, logo s textem PRV. </a:t>
            </a:r>
          </a:p>
          <a:p>
            <a:pPr marL="0" indent="0">
              <a:buNone/>
            </a:pPr>
            <a:r>
              <a:rPr lang="cs-CZ" sz="2800" b="1" dirty="0"/>
              <a:t>Informační tabule nebo plakát A3 </a:t>
            </a:r>
            <a:endParaRPr lang="cs-CZ" sz="2800" dirty="0"/>
          </a:p>
          <a:p>
            <a:pPr marL="0" indent="0">
              <a:buNone/>
            </a:pPr>
            <a:r>
              <a:rPr lang="pl-PL" sz="2800" dirty="0"/>
              <a:t>• celkové náklady projektu nad 50 000 EUR (cca 1 350 000 Kč) </a:t>
            </a:r>
          </a:p>
          <a:p>
            <a:pPr marL="0" indent="0">
              <a:buNone/>
            </a:pPr>
            <a:r>
              <a:rPr lang="cs-CZ" sz="2800" dirty="0"/>
              <a:t>• jedná se o informační tabuli nebo plakát A3 s předepsaným textem a grafikou, umístěnou v blízkosti projektu po ukončení realizace projektu </a:t>
            </a:r>
            <a:r>
              <a:rPr lang="cs-CZ" sz="2800" b="1" dirty="0"/>
              <a:t>po celou dobu udržitelnosti 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5259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D427DE-2E95-D5F5-DB11-FFC551177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Udržitelnost projektu, archivace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FFB743-DF4A-EC82-91F8-13FBFDFB1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dirty="0"/>
              <a:t>Po celou </a:t>
            </a:r>
            <a:r>
              <a:rPr lang="cs-CZ" sz="2800" b="1" dirty="0"/>
              <a:t>dobu udržitelnosti (5 let od přijetí platby na účet) </a:t>
            </a:r>
            <a:r>
              <a:rPr lang="cs-CZ" sz="2800" dirty="0"/>
              <a:t>musí žadatel dodržovat podmínky stanovené v pravidlech pro poskytnutí dotace (lhůta vázanosti projektu na účel) </a:t>
            </a:r>
          </a:p>
          <a:p>
            <a:r>
              <a:rPr lang="cs-CZ" sz="2800" dirty="0"/>
              <a:t>Zajistit využití k účelu, ke kterému projekt realizoval, jinak žadatel dotaci vrátí </a:t>
            </a:r>
          </a:p>
          <a:p>
            <a:r>
              <a:rPr lang="cs-CZ" sz="2800" dirty="0"/>
              <a:t>Po celou dobu udržitelnosti mohou probíhat kontroly podmínek publicity, vlastnictví a užívání výstupů projektu ke stanovenému účelu </a:t>
            </a:r>
          </a:p>
          <a:p>
            <a:r>
              <a:rPr lang="cs-CZ" sz="2800" dirty="0"/>
              <a:t>Veškerou dokumentaci žadatel povinně </a:t>
            </a:r>
            <a:r>
              <a:rPr lang="cs-CZ" sz="2800" b="1" dirty="0"/>
              <a:t>archivuje 10 let </a:t>
            </a:r>
            <a:r>
              <a:rPr lang="cs-CZ" sz="2800" dirty="0"/>
              <a:t>od podání žádosti </a:t>
            </a:r>
          </a:p>
          <a:p>
            <a:r>
              <a:rPr lang="cs-CZ" sz="2800" b="1" dirty="0"/>
              <a:t>Povinné přílohy předkládané po proplacení projektu </a:t>
            </a:r>
            <a:endParaRPr lang="cs-CZ" sz="2800" dirty="0"/>
          </a:p>
          <a:p>
            <a:pPr lvl="1"/>
            <a:r>
              <a:rPr lang="cs-CZ" b="1" dirty="0"/>
              <a:t>Monitorovací zpráva </a:t>
            </a:r>
            <a:r>
              <a:rPr lang="cs-CZ" dirty="0"/>
              <a:t>k projektu na formuláři vygenerovaná na Portálu Farmáře. Zpráva je odevzdávána každoročně do 31. 7. po celou dobu lhůty vázanosti projektu na účel.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7789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CDB3F-524A-40B4-A8D1-99FB013E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919141-3805-4038-A660-BFB5089B8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737" y="1825626"/>
            <a:ext cx="10106526" cy="994577"/>
          </a:xfrm>
        </p:spPr>
        <p:txBody>
          <a:bodyPr/>
          <a:lstStyle/>
          <a:p>
            <a:pPr marL="0" lvl="0" indent="0" algn="ctr">
              <a:spcBef>
                <a:spcPts val="580"/>
              </a:spcBef>
              <a:buClr>
                <a:srgbClr val="7FD13B"/>
              </a:buClr>
              <a:buNone/>
            </a:pPr>
            <a:r>
              <a:rPr lang="cs-CZ" sz="2000" dirty="0">
                <a:solidFill>
                  <a:srgbClr val="4E5B6F"/>
                </a:solidFill>
              </a:rPr>
              <a:t>Mgr. Hana Tomanová, manažerka MAS,  604 318 732, tomanova@slavkovskebojiste.cz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751CCCE-9EAA-48F3-564B-8B601AB7AB2B}"/>
              </a:ext>
            </a:extLst>
          </p:cNvPr>
          <p:cNvSpPr txBox="1"/>
          <p:nvPr/>
        </p:nvSpPr>
        <p:spPr>
          <a:xfrm>
            <a:off x="1472665" y="4663440"/>
            <a:ext cx="914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www.slavkovskebojiste.cz</a:t>
            </a:r>
          </a:p>
        </p:txBody>
      </p:sp>
    </p:spTree>
    <p:extLst>
      <p:ext uri="{BB962C8B-B14F-4D97-AF65-F5344CB8AC3E}">
        <p14:creationId xmlns:p14="http://schemas.microsoft.com/office/powerpoint/2010/main" val="12403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740619-15B1-4926-BFF6-680DC729F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Vygenerování formuláře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D8830B-3BCC-49A1-9CFE-14D8F41D2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381" y="1540043"/>
            <a:ext cx="10234552" cy="4408370"/>
          </a:xfrm>
        </p:spPr>
        <p:txBody>
          <a:bodyPr>
            <a:normAutofit/>
          </a:bodyPr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Generování formuláře je možné od okamžiku schválení Žádosti o dotaci.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Příjemce dotace nejprve na úvodní obrazovce v pravém horním rohu vybere odkaz „Nová podání“. </a:t>
            </a:r>
          </a:p>
          <a:p>
            <a:endParaRPr lang="cs-CZ" sz="1800" dirty="0">
              <a:solidFill>
                <a:srgbClr val="000000"/>
              </a:solidFill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endParaRPr lang="cs-CZ" sz="1800" dirty="0">
              <a:solidFill>
                <a:srgbClr val="000000"/>
              </a:solidFill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endParaRPr lang="cs-CZ" sz="1800" dirty="0">
              <a:solidFill>
                <a:srgbClr val="000000"/>
              </a:solidFill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Dojde k přesměrování na výběr druhu podání. Příjemce dotace roluje na sekci Žádosti PRV – projektová opatření (podbarveno hnědě) a zvolí možnost „Žádost o platbu“: </a:t>
            </a:r>
          </a:p>
          <a:p>
            <a:endParaRPr lang="cs-CZ" sz="20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6AA72DC-466A-5E8B-BDF1-CD4E14A51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794" y="2516972"/>
            <a:ext cx="9028590" cy="226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1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58965-8D73-D488-F272-0C27DC24D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Vygenerování formuláře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6D112B-0F9D-4CF5-4743-573F8B32A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288"/>
            <a:ext cx="10515600" cy="4771675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24D129C-B81C-7BDD-E5BB-56B3F4ECA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92" y="1405288"/>
            <a:ext cx="7588126" cy="48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4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6C9A1-2638-2279-A3F6-810B8210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0" i="0" u="none" strike="noStrike" baseline="0" dirty="0">
                <a:solidFill>
                  <a:srgbClr val="000000"/>
                </a:solidFill>
              </a:rPr>
              <a:t>Vygenerování formuláře Žádosti o platbu</a:t>
            </a:r>
            <a:endParaRPr lang="cs-CZ" sz="8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83ECC1-5537-EF4A-D122-AFAF5C875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9493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Následně se příjemci dotace zobrazí seznam Žádostí, pro které byla již Žádost o platbu podána, a seznam žádostí, ke kterým je možné Žádost o platbu generovat: </a:t>
            </a:r>
            <a:endParaRPr lang="cs-CZ" sz="2800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527AB7-F6F3-0E9D-E69B-030149A28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998" y="1467062"/>
            <a:ext cx="7721292" cy="453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24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27CBA-F07F-34B1-C95A-2FB1D903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Vygenerování formuláře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8F1C6D-870D-E511-31FC-F029CE284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5086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V případě úspěšného vygenerování (stav generování 100%) se příjemci dotace zobrazí tlačítko „Zpět“ (na seznam žádostí), prostřednictvím kterého se naviguje do seznamu předtištěných žádostí uvolněných k dalšímu zpracování, a tlačítko „Pokračovat v podání“: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94DD37-55BD-090F-1EF3-6D0877C14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140" y="1549295"/>
            <a:ext cx="8760746" cy="445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4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C6F7A-EB21-0571-DE48-9C9A09F7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Vygenerování formuláře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A6771C-31B7-9010-4E50-3A9F5790A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535315" cy="4351338"/>
          </a:xfrm>
        </p:spPr>
        <p:txBody>
          <a:bodyPr/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Dle nápovědy „Stáhněte si soubor žádosti, doplňte ho a nahrajte zpátky.“ příjemce dotace otevře soubor žádosti o platbu, případně jej rovnou uloží do svého PC: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0BAA85-551D-AA70-3C5F-1784228E7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718" y="1522908"/>
            <a:ext cx="8163934" cy="417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5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42691-8765-AB6E-A809-C3290D43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Vyplnění údajů v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A06768-0E3C-23F9-1AC0-C7A8FBD1C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661"/>
            <a:ext cx="2668480" cy="4351338"/>
          </a:xfrm>
        </p:spPr>
        <p:txBody>
          <a:bodyPr/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Po otevření PDF souboru Žádosti o platbu se příjemci zobrazí formulář členěný do několika „tematických“ stran, mezi kterými má možnost volně přecházet prostřednictvím „Menu-Přechod na sekci stran“.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35D143C-9571-5C35-63B8-02942B062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619" y="1273440"/>
            <a:ext cx="7622545" cy="47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020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</TotalTime>
  <Words>2369</Words>
  <Application>Microsoft Office PowerPoint</Application>
  <PresentationFormat>Širokoúhlá obrazovka</PresentationFormat>
  <Paragraphs>169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Trebuchet MS</vt:lpstr>
      <vt:lpstr>Verdana</vt:lpstr>
      <vt:lpstr>Motiv Office</vt:lpstr>
      <vt:lpstr>MAS SLAVKOVSKÉ BOJIŠTĚ</vt:lpstr>
      <vt:lpstr>PROGRAM </vt:lpstr>
      <vt:lpstr>ZÁKLADNÍ INFORMACE</vt:lpstr>
      <vt:lpstr>Vygenerování formuláře Žádosti o platbu</vt:lpstr>
      <vt:lpstr>Vygenerování formuláře Žádosti o platbu</vt:lpstr>
      <vt:lpstr>Vygenerování formuláře Žádosti o platbu</vt:lpstr>
      <vt:lpstr>Vygenerování formuláře Žádosti o platbu</vt:lpstr>
      <vt:lpstr>Vygenerování formuláře Žádosti o platbu</vt:lpstr>
      <vt:lpstr>Vyplnění údajů v Žádosti o platbu</vt:lpstr>
      <vt:lpstr>Vyplnění údajů v Žádosti o platbu</vt:lpstr>
      <vt:lpstr>Vyplnění údajů v Žádosti o platbu</vt:lpstr>
      <vt:lpstr>Vyplnění údajů v Žádosti o platbu</vt:lpstr>
      <vt:lpstr>Vyplnění údajů v Žádosti o platbu</vt:lpstr>
      <vt:lpstr>Odeslání Žádosti o platbu</vt:lpstr>
      <vt:lpstr>Odeslání Žádosti o platbu</vt:lpstr>
      <vt:lpstr>Odeslání Žádosti o platbu</vt:lpstr>
      <vt:lpstr>Odeslání Žádosti o platbu</vt:lpstr>
      <vt:lpstr>Odeslání Žádosti o platbu</vt:lpstr>
      <vt:lpstr>Odeslání Žádosti o platbu</vt:lpstr>
      <vt:lpstr>Odeslání Žádosti o platbu</vt:lpstr>
      <vt:lpstr>Odeslání Žádosti o platbu</vt:lpstr>
      <vt:lpstr>Povinné přílohy</vt:lpstr>
      <vt:lpstr>Povinné přílohy</vt:lpstr>
      <vt:lpstr>Povinné přílohy</vt:lpstr>
      <vt:lpstr>Cenový marketing</vt:lpstr>
      <vt:lpstr>Hlášení o změnách </vt:lpstr>
      <vt:lpstr>Hlášení o změnách </vt:lpstr>
      <vt:lpstr>Hlášení o změnách </vt:lpstr>
      <vt:lpstr>Účetnictví</vt:lpstr>
      <vt:lpstr>Výdaje projektu</vt:lpstr>
      <vt:lpstr>Povinná informační a publikační opatření   </vt:lpstr>
      <vt:lpstr>Udržitelnost projektu, archivace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Romana Janíková</dc:creator>
  <cp:lastModifiedBy>Mas Slav. bojiště</cp:lastModifiedBy>
  <cp:revision>15</cp:revision>
  <dcterms:created xsi:type="dcterms:W3CDTF">2018-02-05T12:10:07Z</dcterms:created>
  <dcterms:modified xsi:type="dcterms:W3CDTF">2023-03-23T13:53:40Z</dcterms:modified>
</cp:coreProperties>
</file>