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9" r:id="rId4"/>
    <p:sldId id="263" r:id="rId5"/>
    <p:sldId id="292" r:id="rId6"/>
    <p:sldId id="287" r:id="rId7"/>
    <p:sldId id="295" r:id="rId8"/>
    <p:sldId id="289" r:id="rId9"/>
    <p:sldId id="290" r:id="rId10"/>
    <p:sldId id="267" r:id="rId11"/>
    <p:sldId id="269" r:id="rId12"/>
    <p:sldId id="270" r:id="rId13"/>
    <p:sldId id="271" r:id="rId14"/>
    <p:sldId id="258" r:id="rId15"/>
    <p:sldId id="268" r:id="rId16"/>
    <p:sldId id="298" r:id="rId17"/>
    <p:sldId id="297" r:id="rId18"/>
    <p:sldId id="299" r:id="rId19"/>
    <p:sldId id="300" r:id="rId20"/>
    <p:sldId id="281" r:id="rId21"/>
    <p:sldId id="272" r:id="rId22"/>
    <p:sldId id="301" r:id="rId23"/>
    <p:sldId id="282" r:id="rId24"/>
    <p:sldId id="275" r:id="rId25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D3B4D6B-E132-438F-93CF-6B92CEF2F7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EAE8226-850D-49AC-8314-57A9DEC41A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CD223-2629-46F9-8D10-DF25F8670F9C}" type="datetimeFigureOut">
              <a:rPr lang="cs-CZ" smtClean="0"/>
              <a:t>20. 4. 2023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E2A9EF0-563C-4EFE-B2EC-1E51E6FD1C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MAS Slavkovské bojiště, z. s., Hrušky 166, 683 52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3DB954-8340-4C87-B05D-1630A5097F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3F4A3-D165-40D4-B4E7-5E2F9EAE7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4038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633C36-61A5-4CA9-8C02-2B8FC69D53DF}" type="datetimeFigureOut">
              <a:rPr lang="cs-CZ" smtClean="0"/>
              <a:t>20. 4. 2023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/>
              <a:t>MAS Slavkovské bojiště, z. s., Hrušky 166, 683 52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46813D-0D4B-418E-8F6F-53CF7D6241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205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B2F4D5-5CDE-4539-A737-C3084617D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469A403-264E-4F85-9ED2-48C5E3D46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1CEFC85-DEAF-499A-BF80-9C244589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A0D13-41C7-4C91-A183-AE0E7D875920}" type="datetime1">
              <a:rPr lang="cs-CZ" smtClean="0"/>
              <a:t>20. 4. 2023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CF5A25-3155-42D2-8675-4F41DFC3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4E889C-1706-422F-9CB0-96661068B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42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68A21-5692-40AB-846C-6BF89C90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C04767A-4D60-4055-90AB-066E7D017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2CCBEDD-C847-4DFE-AD21-939DF717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8A72-4254-4BDD-8F8F-B16D13376D84}" type="datetime1">
              <a:rPr lang="cs-CZ" smtClean="0"/>
              <a:t>20. 4. 2023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0BA5A4-BD24-4F21-8038-E471298D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7C2EEB-8061-4BC4-A0D6-7E97C4B85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9283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064F5D2-FABF-4385-8CAD-816DC2FDE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E80A7BD-1BD4-4896-BDA6-042CAB639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41EA64-55EC-4C43-97CF-F1272BD0E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743C-8CDC-4B8B-A08B-70052CCBD9BB}" type="datetime1">
              <a:rPr lang="cs-CZ" smtClean="0"/>
              <a:t>20. 4. 2023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76C2A3-8D14-4DAF-9348-178C178D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64971F-37BE-418B-B9BB-43106B68C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94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D62067-0155-4423-9ABF-6BA17CEFD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5D1F32-916A-4A0F-9052-3551D8054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B11BAE-B6B0-41CC-BF4A-7D1B3F74E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5062E-41D3-4B45-BDFA-CE26198850B1}" type="datetime1">
              <a:rPr lang="cs-CZ" smtClean="0"/>
              <a:t>20. 4. 2023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A761AA1-1875-4BE8-9B5A-8F8C3C3C5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FC07E7-BBA6-4CB4-9BE2-9787531E3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252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B3954B-9EB6-4EF1-8BAC-D3C31D059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B8EDD7D-AE39-4E4A-853D-CFFE2EF1B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450E018-CC28-4027-B39E-1C787D64A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08944-EB65-48BE-AA8A-9DC5656F668D}" type="datetime1">
              <a:rPr lang="cs-CZ" smtClean="0"/>
              <a:t>20. 4. 2023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3E2F69-D8B2-4CF9-A3BF-60F4FCC89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2A7447-CCDB-4A42-BFEC-5EF048A4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62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441EF4-A284-4AF9-9188-C727311EE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28476BF-F571-4A2E-8438-C68E90C9F6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F0F4562-568B-462B-8924-F3281B545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188425-FBFB-40D6-944D-BB9D027BF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4FA1B-27EE-4980-AF76-454627FAF259}" type="datetime1">
              <a:rPr lang="cs-CZ" smtClean="0"/>
              <a:t>20. 4. 2023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E16E997-CF13-4750-8D93-3333B5C1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02D55BE-B720-45FE-850E-DAD608014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237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EC14D7-C8E9-48A8-AD4F-A99B6287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041F209-783C-43EA-9771-4BED4CE64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100A77-94A6-4FD0-8FB8-AE7C05996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774423F-9188-48B3-B8F9-8B00DE1AE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53E390B9-973B-4F9C-B256-74852F0C5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450D466-BF74-4A01-B6DE-49DA6A5CE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8A93-567D-452C-A9B7-554FB5408BD4}" type="datetime1">
              <a:rPr lang="cs-CZ" smtClean="0"/>
              <a:t>20. 4. 2023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664E71D-A2C2-457D-80D5-EA2A31A8B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6E7702E-104B-4B9B-A5DA-31E24ABAF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894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2347E-41E0-4DA2-9D5E-ED09F9B88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07F777D-1233-4994-BBDE-541CFAD5D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38751-CCE8-4910-9BE9-2C0C478BEA7C}" type="datetime1">
              <a:rPr lang="cs-CZ" smtClean="0"/>
              <a:t>20. 4. 2023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74706D-FD0C-4898-8D7F-64C52697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54D8D0-F05E-4FAC-B22C-804953CF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930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378BA48-6BAF-420E-9B30-0B39127C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E8E31-EE97-4DE8-89DF-3DA476F9DA4D}" type="datetime1">
              <a:rPr lang="cs-CZ" smtClean="0"/>
              <a:t>20. 4. 2023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8F1DB51-B635-44F2-90BD-7B3316F7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A4F4C60-8F21-4A93-95EE-381A592F8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5506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8E9B1-721F-49F6-AAD6-F257ACCC7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9BED63-B42C-4A96-84F9-20E724038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477CA50-DEC3-40C5-ACF6-BA699FE74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223D9B8-7B1B-4F9C-A1D9-534B788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5E326-2214-4F41-A844-C834D0A08C58}" type="datetime1">
              <a:rPr lang="cs-CZ" smtClean="0"/>
              <a:t>20. 4. 2023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C8D6582-5AE4-4E72-9400-18CF271F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1A571B2-8735-4B35-94D0-4580E1561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33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766EFA-B255-4AA5-9997-09049FE8C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C05BC6A-227E-4B5E-BB96-CCDAC51CB4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6B11F88-1E7D-45C0-ADD2-46F86FF23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1E2BD36-3547-41D7-A4BB-052C2FC5B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FFD77-7FE8-4439-A545-AFBEBEF4B437}" type="datetime1">
              <a:rPr lang="cs-CZ" smtClean="0"/>
              <a:t>20. 4. 2023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95B4C51-6F76-4F1C-8CE5-DA81879A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543D35-F0B8-4B19-AEAB-E4AB7915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04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A5EC4CD-E936-4837-A63B-B0226E067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6D8AB67-54C1-4DFF-BD9D-8C6AEA850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04842F-9E8F-45E3-B22B-70CDB0786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26B4-C2A0-456E-99FF-B8471237F7DC}" type="datetime1">
              <a:rPr lang="cs-CZ" smtClean="0"/>
              <a:t>20. 4. 2023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DCACCC-9C86-4FC0-ADF7-2AFB2414BB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662994F-0104-417D-81D0-098A11965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7E293-C3B1-4657-9A6C-A432378E256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40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slavkovskebojiste.cz/2023/03/04/10-vyzva-z-programu-rozvoje-venkova/" TargetMode="External"/><Relationship Id="rId2" Type="http://schemas.openxmlformats.org/officeDocument/2006/relationships/hyperlink" Target="mailto:tomanova@slavkovskebojiste.c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2182C-1DF4-4483-8E34-98E8D9C4C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6646"/>
            <a:ext cx="9144000" cy="992187"/>
          </a:xfrm>
        </p:spPr>
        <p:txBody>
          <a:bodyPr>
            <a:normAutofit/>
          </a:bodyPr>
          <a:lstStyle/>
          <a:p>
            <a:r>
              <a:rPr lang="cs-CZ" sz="5400" b="1" dirty="0">
                <a:latin typeface="Arial" panose="020B0604020202020204" pitchFamily="34" charset="0"/>
                <a:cs typeface="Arial" panose="020B0604020202020204" pitchFamily="34" charset="0"/>
              </a:rPr>
              <a:t>SEMINÁŘ PRO ŽADATELE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F55376-04A5-471F-814C-BC847EEA8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9078" y="1571167"/>
            <a:ext cx="9144000" cy="1655762"/>
          </a:xfrm>
        </p:spPr>
        <p:txBody>
          <a:bodyPr/>
          <a:lstStyle/>
          <a:p>
            <a:r>
              <a:rPr lang="cs-CZ" b="1" dirty="0"/>
              <a:t>Výzva č. 10</a:t>
            </a:r>
          </a:p>
          <a:p>
            <a:r>
              <a:rPr lang="cs-CZ" b="1" dirty="0"/>
              <a:t>Program rozvoje venkova (PRV)</a:t>
            </a:r>
          </a:p>
          <a:p>
            <a:endParaRPr lang="cs-CZ" b="1" dirty="0"/>
          </a:p>
          <a:p>
            <a:endParaRPr lang="cs-CZ" b="1" dirty="0"/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1EBC4C72-7654-43C8-BFDD-E5E5AAAF0445}"/>
              </a:ext>
            </a:extLst>
          </p:cNvPr>
          <p:cNvSpPr txBox="1">
            <a:spLocks/>
          </p:cNvSpPr>
          <p:nvPr/>
        </p:nvSpPr>
        <p:spPr>
          <a:xfrm>
            <a:off x="1524000" y="4557150"/>
            <a:ext cx="9144000" cy="4874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20. 4. 2023 od 14:00 hasičská zbrojnice Hrušky u Slavkova 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54020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465D6C-E138-4510-8627-371D3562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POSTUP PŘI PODÁNÍ ŽÁDOSTI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A96078-835F-4949-98C9-4795CA78B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42" y="1690688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Žádost o dotaci se podává přes Portál Farmáře 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Uživatelé, kteří dosud nemají účet na Portálu Farmáře, mohou o přístupové údaje požádat: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osobně na podatelně Regionálního odboru SZIF v Brně, Kotlářská 902/53 nebo na pracovišti Oddělení příjmu žádostí a LPIS (bývalé AZV – Agentury pro zemědělství a venkov) ve Vyškově</a:t>
            </a:r>
          </a:p>
          <a:p>
            <a:pPr lvl="1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prostřednictvím datové schránky nebo e-podatelny s elektronickým podpisem</a:t>
            </a:r>
          </a:p>
        </p:txBody>
      </p:sp>
    </p:spTree>
    <p:extLst>
      <p:ext uri="{BB962C8B-B14F-4D97-AF65-F5344CB8AC3E}">
        <p14:creationId xmlns:p14="http://schemas.microsoft.com/office/powerpoint/2010/main" val="86238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4CF648-F840-40B4-BF0F-76DEA0AB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HODNOCENÍ A VÝBĚR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9BC168-772B-42A6-BFED-C87257554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Kontrola formálních náležitostí, obsahové správnosti a přijatelnosti projektu probíhá v kanceláři MAS Slavkovské bojiště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případě, že budou při kontrole zjištěny</a:t>
            </a:r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nenapravitelné nedostatky</a:t>
            </a:r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žádost vyřazena z dalšího procesu administrace</a:t>
            </a:r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napravitelné nedostatky (příp. chybějící údaje)</a:t>
            </a:r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žadatel je vyzván k nápravě s pevně daným termínem pro doplnění, který nesmí být kratší než 5 pracovních dnů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opravu může žadatel provést max. dvakrát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proti výsledku této fáze hodnocení, stejně jako proti výsledku další fáze hodnocení (věcného hodnocení), lze podat žádost o přezkum</a:t>
            </a:r>
          </a:p>
        </p:txBody>
      </p:sp>
    </p:spTree>
    <p:extLst>
      <p:ext uri="{BB962C8B-B14F-4D97-AF65-F5344CB8AC3E}">
        <p14:creationId xmlns:p14="http://schemas.microsoft.com/office/powerpoint/2010/main" val="176709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4A5AE8-BC81-4249-ABB0-5187ED76D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HODNOCENÍ A VÝBĚR PROJEKTŮ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FA7927-20B3-43B2-8F86-FF172F4D4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Věcné hodnocení projektu probíhá podle předem daných preferenčních kritérií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hodnocení každého projektu provádějí nezávisle dva hodnotitelé zvolení z členů Výběrové komise MAS 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jednotlivé Žádosti o dotaci jsou na jednání Výběrové komise seřazeny sestupně dle získaného bodového hodnocení (nutno splnit minimální bodovou hranici jinak je žádost vyřazena z dalšího procesu hodnocení)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výběr projektů následně schvaluje Rada MAS </a:t>
            </a:r>
          </a:p>
          <a:p>
            <a:pPr algn="just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podrobný postup podání žádosti, hodnocení a výběru projektů, včetně lhůt pro provedení jednotlivých úkonů, bude popsán v přílohách výzvy:</a:t>
            </a:r>
          </a:p>
          <a:p>
            <a:pPr lvl="1"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Interní postupy MAS pro PRV</a:t>
            </a:r>
          </a:p>
          <a:p>
            <a:pPr lvl="1" algn="just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Pravidla, kterými se stanovují podmínky pro poskytování dotace na projekty z Programu rozvoje venkova na období 2014–2020 (dále jen „Pravidla pro žadatele“)</a:t>
            </a:r>
          </a:p>
        </p:txBody>
      </p:sp>
    </p:spTree>
    <p:extLst>
      <p:ext uri="{BB962C8B-B14F-4D97-AF65-F5344CB8AC3E}">
        <p14:creationId xmlns:p14="http://schemas.microsoft.com/office/powerpoint/2010/main" val="238834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9A4CCE-E8C8-45C4-9FD8-DFB604BC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POSTUP PO VÝBĚRU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47AB7A-1D97-49EB-AC0F-7933529EF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po výběru projektů MAS vybrané žádosti včetně verifikovaných příloh elektronicky podepíše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žadatel elektronicky podepsanou žádost včetně příloh pošle přes svůj účet na Portálu Farmáře na Regionální odbor SZIF v Brně nejpozději do 31. srpna 2023</a:t>
            </a:r>
          </a:p>
          <a:p>
            <a:pPr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 zaregistrování žádosti bude žadatel informován prostřednictvím Portálu Farmáře, získá jednací číslo projektu a dál komunikuje se SZIF prostřednictvím Portálu Farmáře</a:t>
            </a:r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doporučujeme aktivovat si zasílání notifikačních zpráv na e-mail (návod přiložen ve složce)</a:t>
            </a:r>
          </a:p>
          <a:p>
            <a:pPr lvl="1" algn="just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nedodržení termínu je nejčastějším důvodem k vyřazení žádosti </a:t>
            </a:r>
          </a:p>
        </p:txBody>
      </p:sp>
    </p:spTree>
    <p:extLst>
      <p:ext uri="{BB962C8B-B14F-4D97-AF65-F5344CB8AC3E}">
        <p14:creationId xmlns:p14="http://schemas.microsoft.com/office/powerpoint/2010/main" val="100826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5BB50-4A66-4DE8-B339-99A5C5C1E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38AFEEBE-4A36-4886-9729-82B8F795E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0720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95DD62-4801-4EEC-B64C-FB64A4DB0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18D926-9C61-4CE0-BE00-F1DC71455A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D01622-22A2-4AC2-8131-8756433A68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47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50627-D6DD-4D1B-99AA-0BB824DD5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A1DD8B2-3C1F-4616-B0CA-DD60368EB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212" y="133350"/>
            <a:ext cx="11771137" cy="6621264"/>
          </a:xfrm>
        </p:spPr>
      </p:pic>
    </p:spTree>
    <p:extLst>
      <p:ext uri="{BB962C8B-B14F-4D97-AF65-F5344CB8AC3E}">
        <p14:creationId xmlns:p14="http://schemas.microsoft.com/office/powerpoint/2010/main" val="1615092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5D27E-EC01-4F2B-A46C-2E621B7F2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322F02C-1547-4CCA-BEB4-6672A3C77B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075" y="61615"/>
            <a:ext cx="11972925" cy="6734770"/>
          </a:xfrm>
        </p:spPr>
      </p:pic>
    </p:spTree>
    <p:extLst>
      <p:ext uri="{BB962C8B-B14F-4D97-AF65-F5344CB8AC3E}">
        <p14:creationId xmlns:p14="http://schemas.microsoft.com/office/powerpoint/2010/main" val="3716844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75302-64B5-455A-BBF3-79476EE84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964369B1-67D4-4FAD-B5F2-436739E532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55" y="85725"/>
            <a:ext cx="11887200" cy="6686550"/>
          </a:xfrm>
        </p:spPr>
      </p:pic>
    </p:spTree>
    <p:extLst>
      <p:ext uri="{BB962C8B-B14F-4D97-AF65-F5344CB8AC3E}">
        <p14:creationId xmlns:p14="http://schemas.microsoft.com/office/powerpoint/2010/main" val="3315628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C32C9-99E9-48D6-BB91-27B9D1334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65EF07-82B1-49F1-9004-91744E6B9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5638CD-B3A6-4815-9781-C4D730226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0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E46575-4A21-465E-B80A-1A22CA4AF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PROGRAM SEMINÁŘE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898028-FE25-40CD-B74E-06E0B391E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Termíny výzvy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Základní podmínky pro poskytnutí dotace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Zaměření výzvy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Podmínky přijatelnosti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Postup při podání žádosti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Hodnocení a výběr projektů</a:t>
            </a:r>
          </a:p>
        </p:txBody>
      </p:sp>
    </p:spTree>
    <p:extLst>
      <p:ext uri="{BB962C8B-B14F-4D97-AF65-F5344CB8AC3E}">
        <p14:creationId xmlns:p14="http://schemas.microsoft.com/office/powerpoint/2010/main" val="3918891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E8CE51-101C-4C09-B408-FE3E7827D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VYPLNĚNÍ JEDNOTLIVÝCH LISTŮ ŽÁDOSTI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CB871E-6B3D-4828-B7B7-0544EC08A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dirty="0"/>
              <a:t>List A Informace o žadateli – předvyplněno, vyplnit kontakty, plátcovství DPH</a:t>
            </a:r>
          </a:p>
          <a:p>
            <a:pPr marL="0" indent="0">
              <a:buNone/>
            </a:pPr>
            <a:r>
              <a:rPr lang="cs-CZ" b="1" dirty="0"/>
              <a:t>List B1 Popis projektu - srozumitelný text bez pravopisných chyb </a:t>
            </a:r>
          </a:p>
          <a:p>
            <a:r>
              <a:rPr lang="cs-CZ" b="1" dirty="0"/>
              <a:t>Harmonogram projektu – realizovat do 2 let od podpisu dohody</a:t>
            </a:r>
          </a:p>
          <a:p>
            <a:r>
              <a:rPr lang="cs-CZ" b="1" dirty="0"/>
              <a:t>Místa realizace projektu - místem realizace rozumí místo, kde je majetek umístěn v době, kdy nevykonává svou funkci </a:t>
            </a:r>
          </a:p>
          <a:p>
            <a:pPr marL="0" indent="0">
              <a:buNone/>
            </a:pPr>
            <a:r>
              <a:rPr lang="cs-CZ" b="1" dirty="0"/>
              <a:t>List B2 Popis projektu - specifika článku 20</a:t>
            </a:r>
          </a:p>
          <a:p>
            <a:pPr marL="0" indent="0">
              <a:buNone/>
            </a:pPr>
            <a:r>
              <a:rPr lang="cs-CZ" b="1" dirty="0"/>
              <a:t>Žadatel si zvolí podporu dle: </a:t>
            </a:r>
          </a:p>
          <a:p>
            <a:pPr lvl="1"/>
            <a:r>
              <a:rPr lang="cs-CZ" b="1" dirty="0"/>
              <a:t>Režim nezakládající veřejnou podporu – předmět dotace má lokální dopad (ČP)</a:t>
            </a:r>
          </a:p>
          <a:p>
            <a:pPr lvl="1"/>
            <a:r>
              <a:rPr lang="cs-CZ" b="1" dirty="0"/>
              <a:t>režimu de minimis – max. výše této podpory za tři po sobě jdoucí účetní období je 200 000 EUR (možné zkontrolovat v Registru podpor de minimis)</a:t>
            </a:r>
          </a:p>
        </p:txBody>
      </p:sp>
    </p:spTree>
    <p:extLst>
      <p:ext uri="{BB962C8B-B14F-4D97-AF65-F5344CB8AC3E}">
        <p14:creationId xmlns:p14="http://schemas.microsoft.com/office/powerpoint/2010/main" val="4069659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55406F-9E77-4D40-877C-09155F53B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ZADÁVÁNÍ ZAKÁZEK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6DF6077-A03C-405D-9A31-C40D50AF8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Pokud je zakázka do 500 000 Kč bez DPH, bude až k Žádosti o platbu doložen: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tzv. </a:t>
            </a:r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cenový marketing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(tabulka s uvedením alespoň 3 dodavatelů, která srozumitelně poskytne srovnatelný cenový přehled)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údaje v tabulce cenového marketingu musí být podloženy písemnou nebo e-mailovou nabídkou dodavatele nebo vytištěným údajem z internetové nabídky firmy</a:t>
            </a:r>
          </a:p>
          <a:p>
            <a:pPr lvl="1"/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Doložena objednávka nebo smlouva</a:t>
            </a:r>
          </a:p>
          <a:p>
            <a:pPr marL="457200" lvl="1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199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CA44D-F3D8-4DCB-9942-C3F89808A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VYPLNĚNÍ JEDNOTLIVÝCH LISTŮ ŽÁDOSTI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62A890-BEC2-4E86-B833-94B96032A5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List C1 – Výdaje projektu – zařadit do správného kódu a přesně včetně parametrů popsat pořizované vybavení, pozor na úplně přesné parametry, aby nebyly diskriminační </a:t>
            </a:r>
          </a:p>
          <a:p>
            <a:r>
              <a:rPr lang="cs-CZ" b="1" dirty="0"/>
              <a:t>Žadatel, který není plátce DPH uvádí ve výdajích celou částku včetně DPH</a:t>
            </a:r>
          </a:p>
          <a:p>
            <a:r>
              <a:rPr lang="cs-CZ" b="1" dirty="0"/>
              <a:t>Žadatel, který je plátce DPH uvede částku ve výdajích, na které není požadována dotace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681844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05B4CA-53F7-4C48-9AC3-0ADF5692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VYPLNĚNÍ JEDNOTLIVÝCH LISTŮ ŽÁDOSTI</a:t>
            </a:r>
            <a:endParaRPr lang="cs-CZ" sz="36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1C0613-0A06-46C2-B3AE-99861B6A9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/>
              <a:t>List E1 Preferenční kritéria</a:t>
            </a:r>
          </a:p>
          <a:p>
            <a:r>
              <a:rPr lang="cs-CZ" b="1" dirty="0"/>
              <a:t>Žadatel vyplní požadované bodové hodnocení za jednotlivá kritéria</a:t>
            </a:r>
          </a:p>
          <a:p>
            <a:r>
              <a:rPr lang="cs-CZ" b="1" dirty="0"/>
              <a:t>některá kritéria vyžadují doložení zvláštních příloh (viz příslušná </a:t>
            </a:r>
            <a:r>
              <a:rPr lang="cs-CZ" b="1" dirty="0" err="1"/>
              <a:t>Fiche</a:t>
            </a:r>
            <a:r>
              <a:rPr lang="cs-CZ" b="1" dirty="0"/>
              <a:t>)</a:t>
            </a:r>
          </a:p>
          <a:p>
            <a:r>
              <a:rPr lang="cs-CZ" b="1" dirty="0"/>
              <a:t>nedoložení těchto příloh nepovede k ukončení administrace žádosti, ale žadatel ztratí nárok na bodové zvýhodnění v rámci daných preferenčních kritérií </a:t>
            </a:r>
          </a:p>
          <a:p>
            <a:pPr marL="0" indent="0">
              <a:buNone/>
            </a:pPr>
            <a:r>
              <a:rPr lang="cs-CZ" b="1" dirty="0"/>
              <a:t>List E2 Preferenční kritéria přidělená MAS -  tento list žadatel nevyplňuje </a:t>
            </a:r>
          </a:p>
          <a:p>
            <a:pPr marL="0" indent="0">
              <a:buNone/>
            </a:pPr>
            <a:r>
              <a:rPr lang="cs-CZ" b="1" dirty="0"/>
              <a:t>G Čestná prohlášení - vzít na vědomí, co prohlašuji a k čemu se zavazuji</a:t>
            </a:r>
          </a:p>
          <a:p>
            <a:pPr marL="0" indent="0">
              <a:buNone/>
            </a:pPr>
            <a:r>
              <a:rPr lang="cs-CZ" b="1" dirty="0"/>
              <a:t>Žádost se zasílá prostřednictvím Portálu Farmáře</a:t>
            </a:r>
          </a:p>
        </p:txBody>
      </p:sp>
    </p:spTree>
    <p:extLst>
      <p:ext uri="{BB962C8B-B14F-4D97-AF65-F5344CB8AC3E}">
        <p14:creationId xmlns:p14="http://schemas.microsoft.com/office/powerpoint/2010/main" val="1203412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A64C8E-344D-4B31-8AD7-7155AF11D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78CE92A-3B9C-455E-9688-167B15DDB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/>
              <a:t>Mgr. Hana Tomanová</a:t>
            </a:r>
          </a:p>
          <a:p>
            <a:pPr marL="0" indent="0" algn="ctr">
              <a:buNone/>
            </a:pPr>
            <a:r>
              <a:rPr lang="cs-CZ" b="1" dirty="0"/>
              <a:t>MAS Slavkovské bojiště, z.s.</a:t>
            </a:r>
          </a:p>
          <a:p>
            <a:pPr marL="0" indent="0" algn="ctr">
              <a:buNone/>
            </a:pPr>
            <a:r>
              <a:rPr lang="cs-CZ" b="1" dirty="0"/>
              <a:t>Hrušky 166, 683 52 </a:t>
            </a:r>
          </a:p>
          <a:p>
            <a:pPr marL="0" indent="0" algn="ctr">
              <a:buNone/>
            </a:pPr>
            <a:r>
              <a:rPr lang="cs-CZ" b="1" dirty="0"/>
              <a:t>Tel. 604 318 732</a:t>
            </a:r>
          </a:p>
          <a:p>
            <a:pPr marL="0" indent="0" algn="ctr">
              <a:buNone/>
            </a:pPr>
            <a:r>
              <a:rPr lang="cs-CZ" dirty="0"/>
              <a:t>E-mail: </a:t>
            </a:r>
            <a:r>
              <a:rPr lang="cs-CZ" dirty="0">
                <a:hlinkClick r:id="rId2"/>
              </a:rPr>
              <a:t>tomanova@slavkovskebojiste.cz</a:t>
            </a:r>
            <a:endParaRPr lang="cs-CZ" dirty="0"/>
          </a:p>
          <a:p>
            <a:pPr marL="0" indent="0" algn="ctr">
              <a:buNone/>
            </a:pPr>
            <a:r>
              <a:rPr lang="cs-CZ"/>
              <a:t>WWW: </a:t>
            </a:r>
            <a:r>
              <a:rPr lang="cs-CZ">
                <a:hlinkClick r:id="rId3"/>
              </a:rPr>
              <a:t>https://slavkovskebojiste.cz/2023/03/04/10-vyzva-z-programu-rozvoje-venkova/</a:t>
            </a:r>
            <a:endParaRPr lang="cs-CZ"/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721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71DA2-5E83-4C81-874B-40985FB3D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>
                <a:latin typeface="Arial" panose="020B0604020202020204" pitchFamily="34" charset="0"/>
                <a:cs typeface="Arial" panose="020B0604020202020204" pitchFamily="34" charset="0"/>
              </a:rPr>
              <a:t>TERMÍNY VÝZVY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EF365AF4-2FF9-4C0E-9A65-BDDAFE68F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Vyhlášení výzvy – 3.4.2023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Příjem žádostí od 4.4.2023 (prostřednictvím Portálu farmáře)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Ukončení příjmu žádostí – 31.5.2023</a:t>
            </a:r>
          </a:p>
          <a:p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Termín registrace na SZIF – 31.8.2023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323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79B6D9-FCFB-4684-BF16-AB5BFC168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ZÁKLADNÍ PODMÍNKY PRO POSKYTNUTÍ DOTACE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35027B-8134-41FE-B203-AFE1EC33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875" y="155929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projekt lze realizovat pouze na území MAS Slavkovské bojiště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žadatel zabezpečuje financování projektu nejprve z vlastních zdrojů (ex-post financování)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výdaje, ze kterých je stanovena dotace, mohou vzniknout nejdříve ke dni podání Žádosti o dotaci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projekt musí být realizován do 24 měsíců od podpisu Dohody o poskytnutí dotace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realizací projektu vznikne samostatný funkční celek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lhůta vázanosti projektu na účel (udržitelnost) 5 let začíná běžet od data převedení dotace (konečné platby) na účet příjemce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žadatel je povinen dodržovat požadavky na publicitu v souladů s Příručkou pro publicitu PRV 2014-2020 (příloha výzvy)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příjemce dotace je povinen uchovávat veškeré doklady týkající se poskytnuté dotace, a to po dobu nejméně 10 let od proplacení dotace</a:t>
            </a:r>
          </a:p>
          <a:p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17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2CF22A-BE48-44A5-9E79-06CB33B23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ZÁKLADNÍ PODMÍNKY PRO POSKYTNUTÍ DOTACE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EF120F-A387-45A4-AE20-1E9ADDA0D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R="0" algn="just"/>
            <a:r>
              <a:rPr lang="cs-CZ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Investiční výdaj u účetních jednotek posuzujeme dle zákona č. 563/1991 Sb., o účetnictví, resp. dle prováděcí vyhlášky.</a:t>
            </a:r>
          </a:p>
          <a:p>
            <a:pPr algn="just"/>
            <a:endParaRPr lang="cs-CZ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just"/>
            <a:r>
              <a:rPr lang="cs-CZ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Obce vedou účetnictví dle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Vyhlášky č. 410/2009 Sb.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vyhlášky č. 410/2009 Sb. (§11, §14) ocenění dlouhodobý nehmotný majetek převyšuje 60 000 Kč, ocenění dlouhodobého hmotného majetku převyšuje 40 000 Kč</a:t>
            </a:r>
          </a:p>
          <a:p>
            <a:pPr marR="0" algn="just"/>
            <a:endParaRPr lang="cs-CZ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just"/>
            <a:r>
              <a:rPr lang="cs-CZ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Spolky, církve, nadace…vedou účetnictví dle </a:t>
            </a:r>
            <a:r>
              <a:rPr lang="cs-CZ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Vyhlášky č. 504/2002 Sb. </a:t>
            </a:r>
            <a:r>
              <a:rPr lang="cs-CZ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vyhlášky č. 504/2002 Sb. (§7, §8) si účetní jednotky ve vnitropodnikové směrnici stanoví výši ocenění dlouhodobého nehmotného majetku a dlouhodobého hmotného majetku</a:t>
            </a:r>
          </a:p>
          <a:p>
            <a:pPr marR="0" algn="just"/>
            <a:endParaRPr lang="cs-CZ" sz="2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algn="just"/>
            <a:r>
              <a:rPr lang="cs-CZ" sz="2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Dotace nebude poskytována na majetek, který účetní jednotka eviduje pouze na podrozvahových účtech.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BB43D-76DB-4CDE-A01D-4E2A11A60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ZAMĚŘENÍ VÝZVY </a:t>
            </a:r>
            <a:endParaRPr lang="cs-CZ" sz="3600" u="sng" dirty="0"/>
          </a:p>
        </p:txBody>
      </p:sp>
      <p:graphicFrame>
        <p:nvGraphicFramePr>
          <p:cNvPr id="6" name="Tabulka 6">
            <a:extLst>
              <a:ext uri="{FF2B5EF4-FFF2-40B4-BE49-F238E27FC236}">
                <a16:creationId xmlns:a16="http://schemas.microsoft.com/office/drawing/2014/main" id="{592AE124-C98B-AD07-83D4-E5094A9D99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47195"/>
              </p:ext>
            </p:extLst>
          </p:nvPr>
        </p:nvGraphicFramePr>
        <p:xfrm>
          <a:off x="838200" y="1469490"/>
          <a:ext cx="10515600" cy="4353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0128">
                  <a:extLst>
                    <a:ext uri="{9D8B030D-6E8A-4147-A177-3AD203B41FA5}">
                      <a16:colId xmlns:a16="http://schemas.microsoft.com/office/drawing/2014/main" val="230993190"/>
                    </a:ext>
                  </a:extLst>
                </a:gridCol>
                <a:gridCol w="8485472">
                  <a:extLst>
                    <a:ext uri="{9D8B030D-6E8A-4147-A177-3AD203B41FA5}">
                      <a16:colId xmlns:a16="http://schemas.microsoft.com/office/drawing/2014/main" val="110050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1500" dirty="0">
                          <a:latin typeface="+mn-lt"/>
                        </a:rPr>
                        <a:t>Alokace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5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920 489,- Kč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1707860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>
                          <a:latin typeface="+mn-lt"/>
                        </a:rPr>
                        <a:t>Oprávnění žadatelé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latin typeface="+mn-lt"/>
                        </a:rPr>
                        <a:t>Obec nebo svazek obcí, příspěvková organizace zřízená obcí nebo svazkem obcí, spolek, ústav, o.p.s., nadace, nadační fond, registrované církve a náboženské společnosti a evidované (církevní) právnické osoby.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9087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>
                          <a:latin typeface="+mn-lt"/>
                        </a:rPr>
                        <a:t>Způsobilé výdaje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latin typeface="+mn-lt"/>
                        </a:rPr>
                        <a:t>Dotaci lze poskytnout na následující investiční výdaje, jak jsou definovány v kapitole 1 obecných podmínek Pravidel, nebo na drobný dlouhodobý hmotný majetek:</a:t>
                      </a:r>
                    </a:p>
                    <a:p>
                      <a:r>
                        <a:rPr lang="cs-CZ" sz="1500" dirty="0">
                          <a:latin typeface="+mn-lt"/>
                        </a:rPr>
                        <a:t>1) rekonstrukce/obnova/rozšíření kulturního a spolkového zařízení i příslušného zázemí (šatny, umývárny, toalety, sklady a technické místnosti) včetně obecních knihoven</a:t>
                      </a:r>
                    </a:p>
                    <a:p>
                      <a:r>
                        <a:rPr lang="cs-CZ" sz="1500" dirty="0">
                          <a:latin typeface="+mn-lt"/>
                        </a:rPr>
                        <a:t>2) nové stavby kulturního a spolkového zařízení i příslušného zázemí (šatny, umývárny, toalety, sklady a technické místnosti)</a:t>
                      </a:r>
                    </a:p>
                    <a:p>
                      <a:r>
                        <a:rPr lang="cs-CZ" sz="1500" dirty="0">
                          <a:latin typeface="+mn-lt"/>
                        </a:rPr>
                        <a:t>3) pořízení technologií a dalšího vybavení pro kulturní a spolkovou činnost včetně obecních knihoven</a:t>
                      </a:r>
                    </a:p>
                    <a:p>
                      <a:r>
                        <a:rPr lang="cs-CZ" sz="1500" dirty="0">
                          <a:latin typeface="+mn-lt"/>
                        </a:rPr>
                        <a:t>4) mobilní zařízení pro kulturní či spolkové akce pro veřejnost – mobilní přístřešky (velkokapacitní stany, party stany, nůžkové stany, apod.), pódia včetně zastřešení, pivní sety, mobilní toalety, venkovní topidla, ozvučovací, osvětlovací a projekční vybavení</a:t>
                      </a:r>
                    </a:p>
                    <a:p>
                      <a:r>
                        <a:rPr lang="cs-CZ" sz="1500" dirty="0">
                          <a:latin typeface="+mn-lt"/>
                        </a:rPr>
                        <a:t>5) doplňující výdaje jako součást projektu (úprava povrchů, výstavba odstavných ploch a parkovacích stání, oplocení, venkovní mobiliář, informační tabule, zabezpečovací prvky, kuchyňky či kuchyňské kouty včetně základního vybavení) - tvoří maximálně 30% výdajů, ze kterých je stanovena dotace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9451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500" dirty="0">
                          <a:latin typeface="+mn-lt"/>
                        </a:rPr>
                        <a:t>Výše dotace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500" dirty="0">
                          <a:latin typeface="+mn-lt"/>
                        </a:rPr>
                        <a:t>80%, max. 120 tis. Kč, min. 50 tis. Kč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830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60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B2F986-7A39-4AD1-B819-08B6BA3CF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PŘÍKLADY ZPŮSOBILÝCH VÝDAJŮ</a:t>
            </a:r>
            <a:endParaRPr lang="cs-CZ" sz="4000" u="sng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3189EE1-1D30-4C05-AF93-0F6FCA8D2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cs-CZ" sz="20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Nesmí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jednat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primárně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ekonomickou činnost,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např. profesní vzdělávání (klubové příspěvky, příležitostní pronájem – v pořádku)</a:t>
            </a:r>
          </a:p>
          <a:p>
            <a:pPr algn="just"/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sportoviště </a:t>
            </a:r>
            <a:r>
              <a:rPr lang="cs-CZ" sz="20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NELZE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šatny, sprchy apod., podlahy, pevně zabudované prvky</a:t>
            </a:r>
          </a:p>
          <a:p>
            <a:pPr algn="just"/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Investice </a:t>
            </a:r>
            <a:r>
              <a:rPr lang="cs-CZ" sz="20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sportoviště </a:t>
            </a:r>
            <a:r>
              <a:rPr lang="cs-CZ" sz="2000" b="1" i="0" u="none" strike="noStrike" baseline="0" dirty="0">
                <a:solidFill>
                  <a:srgbClr val="6FAC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LZE </a:t>
            </a:r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přenosné sportovní náčiní, dresy (ne se jmény), speciální obuv</a:t>
            </a:r>
          </a:p>
          <a:p>
            <a:pPr algn="just"/>
            <a:r>
              <a:rPr lang="cs-CZ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SDH – sportovní vybavení (sportovní stříkačka, terč pro požární útok, savice, hadice, proudnice), klubovna, prapor</a:t>
            </a:r>
          </a:p>
          <a:p>
            <a:pPr marR="0" algn="l"/>
            <a:r>
              <a:rPr lang="cs-CZ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Kroje a slavnostní uniformy – nesmí být s jmenovkami pro konkrétního majitele</a:t>
            </a:r>
          </a:p>
          <a:p>
            <a:pPr marR="0"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Venkovní mobiliář – pivní sety, pódium, stany – na akce pro veřejnost</a:t>
            </a:r>
          </a:p>
          <a:p>
            <a:pPr marR="0" algn="l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Vybavení kluboven – musí souviset s předmětem činnosti spolku </a:t>
            </a:r>
          </a:p>
          <a:p>
            <a:pPr marR="0" algn="l"/>
            <a:r>
              <a:rPr lang="cs-CZ" sz="20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Projekčn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í technika</a:t>
            </a:r>
          </a:p>
          <a:p>
            <a:pPr marL="0" marR="0" indent="0" algn="l">
              <a:buNone/>
            </a:pPr>
            <a:endParaRPr lang="cs-CZ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545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0A0B54-E29C-4882-A4D0-9858D44ED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PODMÍNKY PŘIJATELNOSTI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0ECE05-3820-4E75-8B73-BDB406446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225"/>
            <a:ext cx="10515600" cy="45967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cs-CZ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Výdaje jsou způsobilé pro podporu, jsou-li příslušné projekty prováděny podle plánů rozvoje obcí a vesnic ve venkovských oblastech a jejich základních služeb a jsou-li v souladu s příslušnou strategií místního rozvoje.</a:t>
            </a:r>
          </a:p>
          <a:p>
            <a:pPr marL="0" indent="0" algn="just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 knihoven se jedná o knihovny zřízené podle §3 odst. 1 písm. c) zákona č. 257/2001 Sb. o knihovnách a podmínkách provozování veřejných knihovnických a informačních služeb, ve znění pozdějších předpisů.</a:t>
            </a:r>
          </a:p>
          <a:p>
            <a:pPr marL="0" indent="0" algn="just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případě, že je žadatelem nestátní nezisková organizace, musí se jednat o subjekt s historií alespoň dva roky před podáním Žádosti o dotaci na MAS v oblasti, která je předmětem dotac</a:t>
            </a:r>
            <a:r>
              <a:rPr lang="cs-CZ" sz="1800" dirty="0">
                <a:solidFill>
                  <a:srgbClr val="000000"/>
                </a:solidFill>
                <a:latin typeface="Arial" panose="020B0604020202020204" pitchFamily="34" charset="0"/>
              </a:rPr>
              <a:t>e.</a:t>
            </a: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Nezpůsobilými výdaji jsou hřiště a prostory sloužící pro sportovní aktivity, tj. sportoviště a zařízení pro sport včetně jejich zázemí.</a:t>
            </a:r>
          </a:p>
          <a:p>
            <a:pPr marL="0" indent="0" algn="just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Režim podpory: </a:t>
            </a:r>
          </a:p>
          <a:p>
            <a:pPr marL="457200" lvl="1" indent="0" algn="just">
              <a:buNone/>
            </a:pPr>
            <a:r>
              <a:rPr lang="cs-CZ" sz="1400" b="1" dirty="0">
                <a:solidFill>
                  <a:srgbClr val="000000"/>
                </a:solidFill>
                <a:latin typeface="Arial" panose="020B0604020202020204" pitchFamily="34" charset="0"/>
              </a:rPr>
              <a:t>De minimis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cs-CZ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Celková výše podpory de minimis, kterou členský stát poskytne jednomu podniku, nesmí za libovolná tři po sobě jdoucí jednoletá účetní období překročit 200 000 EUR.</a:t>
            </a:r>
          </a:p>
          <a:p>
            <a:pPr marL="457200" lvl="1" indent="0" algn="just">
              <a:buNone/>
            </a:pPr>
            <a:r>
              <a:rPr lang="cs-CZ" sz="1400" b="1" dirty="0">
                <a:solidFill>
                  <a:srgbClr val="000000"/>
                </a:solidFill>
                <a:latin typeface="Arial" panose="020B0604020202020204" pitchFamily="34" charset="0"/>
              </a:rPr>
              <a:t>Veřejná podpora </a:t>
            </a:r>
            <a:r>
              <a:rPr lang="cs-CZ" sz="1400" dirty="0">
                <a:solidFill>
                  <a:srgbClr val="000000"/>
                </a:solidFill>
                <a:latin typeface="Arial" panose="020B0604020202020204" pitchFamily="34" charset="0"/>
              </a:rPr>
              <a:t>– předmět dotace má lokální dopad, nemá vliv na ostatní členské státy</a:t>
            </a:r>
            <a:endParaRPr lang="cs-CZ" sz="14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cs-CZ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Přípustné způsoby uspořádání právních vztahů k nemovitostem, na kterých jsou realizovány stavební výdaje, jsou: vlastnictví, spoluvlastnictví s min. 50% spoluvlastnickým podílem, věcné břemeno a právo stavby.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789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8D78AF-F710-4906-919E-C536AF1F7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PODMÍNKY PŘIJATELNOSTI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5C081F-C4B2-4815-84BC-BAD300441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450"/>
            <a:ext cx="10515600" cy="4451350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cs-CZ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Přípustné způsoby uspořádání právních vztahů k nemovitostem, do kterých budou umístěny podpořené technologie nebo vybavení, jsou: vlastnictví, spoluvlastnictví s min. 50% spoluvlastnickým podílem, nájem, výpůjčka, věcné břemeno a právo stavby, případně písemný souhlas s uložením předmětu dotace.</a:t>
            </a:r>
          </a:p>
          <a:p>
            <a:pPr marL="0" indent="0" algn="just">
              <a:buNone/>
            </a:pPr>
            <a:r>
              <a:rPr lang="cs-CZ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 případě, že je žadatelem obec nebo svazek obcí, tak provozovatelem spolkové činnosti nemusí být sám žadatel, a to za podmínky, že je předmět dotace využíván pouze k volnočasovým aktivitám.</a:t>
            </a:r>
          </a:p>
          <a:p>
            <a:pPr marL="0" indent="0" algn="just">
              <a:buNone/>
            </a:pPr>
            <a:r>
              <a:rPr lang="cs-CZ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Nezpůsobilými výdaji jsou kotle na uhlí, včetně kombinovaných (uhlí/biomasa), kotle na zemní plyn, tepelná čerpadla, systémy nuceného větrání s rekuperací odpadního tepla a instalace solárně-termických kolektorů.</a:t>
            </a:r>
          </a:p>
          <a:p>
            <a:pPr marL="0" indent="0" algn="just">
              <a:buNone/>
            </a:pPr>
            <a:r>
              <a:rPr lang="cs-CZ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Nebudou podporovány projekty, u kterých způsobilé výdaje, ze kterých je stanovena dotace, na stavební a technologické úpravy opláštění budovy přesahují výši </a:t>
            </a:r>
            <a:r>
              <a:rPr lang="cs-CZ" sz="400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  <a:r>
              <a:rPr lang="cs-CZ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00 000 Kč.</a:t>
            </a:r>
          </a:p>
          <a:p>
            <a:pPr marL="0" indent="0" algn="just">
              <a:buNone/>
            </a:pPr>
            <a:r>
              <a:rPr lang="cs-CZ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Nebudou podporovány projekty, u kterých způsobilé výdaje, ze kterých je stanovena dotace, na nové stavby kulturního a spolkového zařízení i příslušného zázemí přesahují výši 500 000 Kč.</a:t>
            </a:r>
          </a:p>
          <a:p>
            <a:pPr marL="0" indent="0" algn="just">
              <a:buNone/>
            </a:pPr>
            <a:r>
              <a:rPr lang="cs-CZ" sz="4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Předmětem podpory jsou obecní, kulturní, spolkové a víceúčelové domy, společenské, koncertní a divadelní sály, kina (včetně venkovních prostor pro kulturní činnost), klubovny, sokolovny a orlovny včetně obecních knihoven.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257554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1696</TotalTime>
  <Words>1842</Words>
  <Application>Microsoft Office PowerPoint</Application>
  <PresentationFormat>Širokoúhlá obrazovka</PresentationFormat>
  <Paragraphs>134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Verdana</vt:lpstr>
      <vt:lpstr>Motiv Office</vt:lpstr>
      <vt:lpstr>SEMINÁŘ PRO ŽADATELE</vt:lpstr>
      <vt:lpstr>PROGRAM SEMINÁŘE</vt:lpstr>
      <vt:lpstr>TERMÍNY VÝZVY</vt:lpstr>
      <vt:lpstr>ZÁKLADNÍ PODMÍNKY PRO POSKYTNUTÍ DOTACE</vt:lpstr>
      <vt:lpstr>ZÁKLADNÍ PODMÍNKY PRO POSKYTNUTÍ DOTACE</vt:lpstr>
      <vt:lpstr>ZAMĚŘENÍ VÝZVY </vt:lpstr>
      <vt:lpstr>PŘÍKLADY ZPŮSOBILÝCH VÝDAJŮ</vt:lpstr>
      <vt:lpstr>PODMÍNKY PŘIJATELNOSTI</vt:lpstr>
      <vt:lpstr>PODMÍNKY PŘIJATELNOSTI</vt:lpstr>
      <vt:lpstr>POSTUP PŘI PODÁNÍ ŽÁDOSTI</vt:lpstr>
      <vt:lpstr>HODNOCENÍ A VÝBĚR PROJEKTŮ</vt:lpstr>
      <vt:lpstr>HODNOCENÍ A VÝBĚR PROJEKTŮ</vt:lpstr>
      <vt:lpstr>POSTUP PO VÝBĚRU PROJEKTŮ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VYPLNĚNÍ JEDNOTLIVÝCH LISTŮ ŽÁDOSTI</vt:lpstr>
      <vt:lpstr>ZADÁVÁNÍ ZAKÁZEK</vt:lpstr>
      <vt:lpstr>VYPLNĚNÍ JEDNOTLIVÝCH LISTŮ ŽÁDOSTI</vt:lpstr>
      <vt:lpstr>VYPLNĚNÍ JEDNOTLIVÝCH LISTŮ ŽÁDOSTI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Dana Adamcová</dc:creator>
  <cp:lastModifiedBy>Mas Slav. bojiště</cp:lastModifiedBy>
  <cp:revision>83</cp:revision>
  <cp:lastPrinted>2023-04-20T10:23:18Z</cp:lastPrinted>
  <dcterms:created xsi:type="dcterms:W3CDTF">2018-01-05T11:20:47Z</dcterms:created>
  <dcterms:modified xsi:type="dcterms:W3CDTF">2023-04-20T11:09:24Z</dcterms:modified>
</cp:coreProperties>
</file>