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7"/>
  </p:handoutMasterIdLst>
  <p:sldIdLst>
    <p:sldId id="257" r:id="rId2"/>
    <p:sldId id="258" r:id="rId3"/>
    <p:sldId id="286" r:id="rId4"/>
    <p:sldId id="324" r:id="rId5"/>
    <p:sldId id="322" r:id="rId6"/>
    <p:sldId id="325" r:id="rId7"/>
    <p:sldId id="326" r:id="rId8"/>
    <p:sldId id="327" r:id="rId9"/>
    <p:sldId id="329" r:id="rId10"/>
    <p:sldId id="330" r:id="rId11"/>
    <p:sldId id="331" r:id="rId12"/>
    <p:sldId id="328" r:id="rId13"/>
    <p:sldId id="287" r:id="rId14"/>
    <p:sldId id="288" r:id="rId15"/>
    <p:sldId id="291" r:id="rId16"/>
    <p:sldId id="293" r:id="rId17"/>
    <p:sldId id="29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02" r:id="rId27"/>
    <p:sldId id="317" r:id="rId28"/>
    <p:sldId id="319" r:id="rId29"/>
    <p:sldId id="314" r:id="rId30"/>
    <p:sldId id="315" r:id="rId31"/>
    <p:sldId id="320" r:id="rId32"/>
    <p:sldId id="321" r:id="rId33"/>
    <p:sldId id="323" r:id="rId34"/>
    <p:sldId id="313" r:id="rId35"/>
    <p:sldId id="275" r:id="rId36"/>
  </p:sldIdLst>
  <p:sldSz cx="12192000" cy="6858000"/>
  <p:notesSz cx="6886575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06" autoAdjust="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B1C762D-53C5-3F71-7D2E-27AB4AD17F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D1451EF-E63F-5C5C-9FC9-BF00476F9B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E6B4A7E9-9860-438B-8ADB-9744B2E3AED6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85EF159-1704-BBAB-DE08-47F1938BEB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A5DCC8-8B26-4D57-1C04-5F1A17AFE7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3047AC72-D551-4256-BA86-02911D6FA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5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11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07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69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59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3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94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72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89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81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7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14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76F84-499E-4759-967C-25B11223AA23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E22C2-9637-4BE0-AF1A-4A1B81E5E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E81E5-ECF7-476E-87C5-9E89451B0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37625"/>
            <a:ext cx="10058400" cy="1530510"/>
          </a:xfrm>
        </p:spPr>
        <p:txBody>
          <a:bodyPr/>
          <a:lstStyle/>
          <a:p>
            <a:r>
              <a:rPr lang="cs-CZ" dirty="0"/>
              <a:t>MAS SLAVKOVSKÉ BOJIŠTĚ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D136D4-9EBD-4F3F-8EA5-77C70BB88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9865"/>
            <a:ext cx="9144000" cy="647299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Školení pro příjemce z Výzvy č. 2 SZP  – Žádost o platbu</a:t>
            </a:r>
          </a:p>
          <a:p>
            <a:r>
              <a:rPr lang="cs-CZ" dirty="0"/>
              <a:t>4.2.2025</a:t>
            </a:r>
          </a:p>
        </p:txBody>
      </p:sp>
    </p:spTree>
    <p:extLst>
      <p:ext uri="{BB962C8B-B14F-4D97-AF65-F5344CB8AC3E}">
        <p14:creationId xmlns:p14="http://schemas.microsoft.com/office/powerpoint/2010/main" val="28119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CDA4A-AD81-2870-866D-B7396995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FAAC8-F388-4AA2-A400-BDA5F158C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0" i="0" u="none" strike="noStrike" baseline="0" dirty="0">
                <a:solidFill>
                  <a:srgbClr val="000000"/>
                </a:solidFill>
                <a:latin typeface="Calibri "/>
              </a:rPr>
              <a:t>Zakázky s předpokládanou hodnotou </a:t>
            </a:r>
            <a:r>
              <a:rPr lang="cs-CZ" sz="2200" b="1" i="0" u="none" strike="noStrike" baseline="0" dirty="0">
                <a:solidFill>
                  <a:srgbClr val="000000"/>
                </a:solidFill>
                <a:latin typeface="Calibri "/>
              </a:rPr>
              <a:t>vyšší než 500 000,- Kč bez DPH a rovnou nebo nižší než 2 000 000,- Kč bez DPH v případě zakázky na dodávky a/nebo služby nebo 6 000 000,- Kč bez DPH v případě zakázky na stavební práce 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Calibri "/>
              </a:rPr>
              <a:t>realizované: </a:t>
            </a:r>
          </a:p>
          <a:p>
            <a:pPr marL="457200" lvl="1" indent="0">
              <a:buNone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žadatelem/příjemcem dotace, který je veřejným zadavatelem podle § 4 odst. 1 ZZVZ nebo </a:t>
            </a:r>
          </a:p>
          <a:p>
            <a:pPr marL="457200" lvl="1" indent="0">
              <a:buNone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zadavatelem, u kterého je dotace poskytovaná na zakázku vyšší než 50 % peněžních prostředků poskytnutých z rozpočtu veřejného zadavatele, z rozpočtu Evropské unie nebo veřejného rozpočtu cizího státu 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Calibri "/>
              </a:rPr>
              <a:t>	</a:t>
            </a:r>
          </a:p>
          <a:p>
            <a:r>
              <a:rPr lang="cs-CZ" sz="2200" b="0" i="0" u="none" strike="noStrike" baseline="0" dirty="0">
                <a:solidFill>
                  <a:srgbClr val="000000"/>
                </a:solidFill>
                <a:latin typeface="Calibri "/>
              </a:rPr>
              <a:t>Aktualizovaný formulář Žádosti o dotaci 	</a:t>
            </a:r>
          </a:p>
          <a:p>
            <a:r>
              <a:rPr lang="cs-CZ" sz="2200" b="1" i="0" u="none" strike="noStrike" baseline="0" dirty="0">
                <a:solidFill>
                  <a:srgbClr val="000000"/>
                </a:solidFill>
                <a:latin typeface="Calibri "/>
              </a:rPr>
              <a:t>Podklady pro vytvoření tabulky cenového marketingu </a:t>
            </a:r>
            <a:r>
              <a:rPr lang="cs-CZ" sz="2200" b="0" i="0" u="none" strike="noStrike" baseline="0" dirty="0">
                <a:solidFill>
                  <a:srgbClr val="000000"/>
                </a:solidFill>
                <a:latin typeface="Calibri "/>
              </a:rPr>
              <a:t>(poptávkové podklady, písemné nebo e-mailové nabídky dodavatele, nebo vytištěný údaj z internetové nabídky firmy) 	</a:t>
            </a:r>
          </a:p>
          <a:p>
            <a:r>
              <a:rPr lang="cs-CZ" sz="2200" b="1" i="0" u="none" strike="noStrike" baseline="0" dirty="0">
                <a:solidFill>
                  <a:srgbClr val="000000"/>
                </a:solidFill>
                <a:latin typeface="Calibri "/>
              </a:rPr>
              <a:t>Smlouva s vybraným dodavatelem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728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CDA4A-AD81-2870-866D-B7396995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FAAC8-F388-4AA2-A400-BDA5F158C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Calibri "/>
              </a:rPr>
              <a:t>Doklad o uveřejnění smlouvy s vybraným dodavatelem v registru smluv dle zákona o registru smluv č. 340/2015 Sb.,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v případě, že smlouva musí být dle zákona o registru smluv povinně uveřejněna 	</a:t>
            </a:r>
          </a:p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Calibri "/>
              </a:rPr>
              <a:t>Doklad o neexistenci střetu zájmů dle § 4b zákona č. 159/2006 Sb., o střetu zájmů, ve znění pozdějších předpisů: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čestné prohlášení vítězného dodavatele nebo čestné prohlášení veřejného zadavatele, že výběr dodavatele proběhl v souladu s § 4b zákona o střetu zájmů, nebo popis, že veřejný zadavatel prověřil neexistenci střetu zájmů dle § 4b zákona o střetu zájmů jiným způsobem. 	</a:t>
            </a:r>
          </a:p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Calibri "/>
              </a:rPr>
              <a:t>Čestné prohlášení vítězného dodavatele, že dodavatel ani kterýkoli z jeho poddodavatelů nespadají mezi subjekty, které jsou v rozporu s mezinárodními sankcemi podle Zákona č. 69/2006 Sb., o provádění mezinárodních sankcí, ve znění pozdějších předpisů.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87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89146-3A8F-F9BA-B1F7-6CE98342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4000" b="1" dirty="0">
                <a:solidFill>
                  <a:srgbClr val="4471C4"/>
                </a:solidFill>
                <a:latin typeface="+mn-lt"/>
              </a:rPr>
            </a:br>
            <a:r>
              <a:rPr lang="cs-CZ" sz="4000" b="1" dirty="0">
                <a:solidFill>
                  <a:srgbClr val="4471C4"/>
                </a:solidFill>
                <a:latin typeface="+mn-lt"/>
              </a:rPr>
              <a:t>Přímý nákup a cenový marketing – personální a majetková propojenost</a:t>
            </a:r>
            <a:br>
              <a:rPr lang="cs-CZ" dirty="0">
                <a:solidFill>
                  <a:srgbClr val="4471C4"/>
                </a:solidFill>
                <a:latin typeface="+mn-lt"/>
              </a:rPr>
            </a:br>
            <a:endParaRPr lang="cs-CZ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463981-ECD7-CB11-B756-83D2D7F26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i="0" u="none" strike="noStrike" baseline="0" dirty="0">
                <a:solidFill>
                  <a:srgbClr val="FF0000"/>
                </a:solidFill>
                <a:latin typeface="Calibri "/>
              </a:rPr>
              <a:t>Personální a majetková propojenost = nejčastější důvod udělení korekce na přímý nákup a cenový marketing!</a:t>
            </a:r>
            <a:endParaRPr lang="cs-CZ" sz="2000" b="0" i="0" u="none" strike="noStrike" baseline="0" dirty="0">
              <a:solidFill>
                <a:srgbClr val="FF0000"/>
              </a:solidFill>
              <a:latin typeface="Calibri "/>
            </a:endParaRP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V případě, že žadatel pořizuje zakázku prostřednictvím přímého nákupu nebo cenového marketingu, nesmí vyzvat osobu blízkou (§22,zákonač.89/2021Sb.,občanský zákoník) nebo osobu, která je personálně (např. dle výpisu z registrů) nebo majetkově propojena s žadatelem.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Za propojenou osobu se pro tyto účely považuje např. právnická osoba, jejímž statutárním orgánem/členem statutárního orgánu je pro zadavatele/žadatele osoba blízká a/nebo osoba, která je osobou blízkou ve vztahu ke statutárnímu orgánu/členu statutárního orgánu zadavatele/žadatele, rovněž i osoba, která je členem orgánu obce jako zadavatele zakázky nebo osoba blízká členu orgánu obce (např. zastupitel, starosta nebo jejich osoby blízké).</a:t>
            </a:r>
          </a:p>
          <a:p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Pokud se zadavatel domnívá, že může vůči němu personálně či majetkově propojený subjekt/osoba podat potenciálně výhodnou nabídku, musí zakázku vyhlásit v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Calibri "/>
              </a:rPr>
              <a:t>otevřené hospodářské soutěži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.</a:t>
            </a:r>
            <a:endParaRPr lang="cs-CZ" sz="32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14279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40619-15B1-4926-BFF6-680DC729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8830B-3BCC-49A1-9CFE-14D8F41D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381" y="1540043"/>
            <a:ext cx="10234552" cy="4408370"/>
          </a:xfrm>
        </p:spPr>
        <p:txBody>
          <a:bodyPr>
            <a:norm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Generování formuláře je možné od okamžiku schválení Žádosti o dotaci.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Příjemce dotace nejprve na úvodní obrazovce v pravém horním rohu vybere odkaz „Nová podání“. </a:t>
            </a: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Dojde k přesměrování na výběr druhu podání. Příjemce dotace roluje na sekci Žádosti PRV – projektová opatření (podbarveno hnědě) a zvolí možnost „Žádost o platbu“: </a:t>
            </a:r>
          </a:p>
          <a:p>
            <a:endParaRPr lang="cs-CZ" sz="2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AA72DC-466A-5E8B-BDF1-CD4E14A51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94" y="2516972"/>
            <a:ext cx="9028590" cy="226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58965-8D73-D488-F272-0C27DC24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D112B-0F9D-4CF5-4743-573F8B32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288"/>
            <a:ext cx="10515600" cy="477167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4D129C-B81C-7BDD-E5BB-56B3F4ECA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92" y="1405288"/>
            <a:ext cx="7588126" cy="48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4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6C9A1-2638-2279-A3F6-810B8210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0" i="0" u="none" strike="noStrike" baseline="0" dirty="0">
                <a:solidFill>
                  <a:srgbClr val="000000"/>
                </a:solidFill>
              </a:rPr>
              <a:t>Vygenerování formuláře Žádosti o platbu</a:t>
            </a:r>
            <a:endParaRPr lang="cs-CZ" sz="8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83ECC1-5537-EF4A-D122-AFAF5C87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493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Následně se příjemci dotace zobrazí seznam Žádostí, pro které byla již Žádost o platbu podána, a seznam žádostí, ke kterým je možné Žádost o platbu generovat: </a:t>
            </a:r>
            <a:endParaRPr lang="cs-CZ" sz="28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527AB7-F6F3-0E9D-E69B-030149A2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98" y="1467062"/>
            <a:ext cx="7721292" cy="45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2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27CBA-F07F-34B1-C95A-2FB1D903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8F1C6D-870D-E511-31FC-F029CE284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086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 případě úspěšného vygenerování (stav generování 100%) se příjemci dotace zobrazí tlačítko „Zpět“ (na seznam žádostí), prostřednictvím kterého se naviguje do seznamu předtištěných žádostí uvolněných k dalšímu zpracování, a tlačítko „Pokračovat v podání“: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94DD37-55BD-090F-1EF3-6D0877C14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40" y="1549295"/>
            <a:ext cx="8760746" cy="44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8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C6F7A-EB21-0571-DE48-9C9A09F7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Vygenerování formuláře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A6771C-31B7-9010-4E50-3A9F5790A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35315" cy="4351338"/>
          </a:xfrm>
        </p:spPr>
        <p:txBody>
          <a:bodyPr/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Dle nápovědy „Stáhněte si soubor žádosti, doplňte ho a nahrajte zpátky.“ příjemce dotace otevře soubor žádosti o platbu, případně jej rovnou uloží do svého PC: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0BAA85-551D-AA70-3C5F-1784228E7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718" y="1522908"/>
            <a:ext cx="8163934" cy="41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5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F2013-E627-F58F-3DFA-97A81C0C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15B27-B160-D5A4-53EC-C748C4089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kompletním vyplnění formuláře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ŽoPl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(dle příslušných Instruktážních listů) příjemce dotace uloží vyplněný formulář/změny formuláře do svého PC.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Příjemce dotace soubor Žádosti o platbu nahraje prostřednictvím prokliku na pole „Vložit soubor...“ nebo tlačítka „Nahrát soubor“: </a:t>
            </a:r>
            <a:endParaRPr lang="cs-CZ" dirty="0"/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8B40BA26-F731-D373-B310-98FDF38C9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3" y="3003522"/>
            <a:ext cx="7703577" cy="36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8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F0022-F966-32E3-E859-EE2D0743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A13403-909C-A033-25A7-F365CF086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993" y="2156078"/>
            <a:ext cx="10515600" cy="4181642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D6F7430-3AC6-F9C0-C2DE-48D6CB230AA4}"/>
              </a:ext>
            </a:extLst>
          </p:cNvPr>
          <p:cNvSpPr txBox="1"/>
          <p:nvPr/>
        </p:nvSpPr>
        <p:spPr>
          <a:xfrm>
            <a:off x="1119232" y="1509747"/>
            <a:ext cx="10234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Následuje možnost vložit jednotlivé přílohy k Žádosti o platbu dle seznamu dokumentace uvedeném ve Specifických podmínkách Pravidel dané operace:</a:t>
            </a:r>
          </a:p>
        </p:txBody>
      </p:sp>
    </p:spTree>
    <p:extLst>
      <p:ext uri="{BB962C8B-B14F-4D97-AF65-F5344CB8AC3E}">
        <p14:creationId xmlns:p14="http://schemas.microsoft.com/office/powerpoint/2010/main" val="165319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68D5F-FDCD-46A0-A110-BDF477A78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PROGRAM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63182-2B05-43A1-982E-2C15F54D8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63041"/>
            <a:ext cx="9978500" cy="4578322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110000"/>
              </a:lnSpc>
            </a:pPr>
            <a:r>
              <a:rPr lang="cs-CZ" sz="11100" dirty="0"/>
              <a:t>Základní informace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Režim zakázek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Zadávání zakázek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Cenový marketing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Vygenerování formuláře Žádosti o platbu/Doplnění žádosti příloh k Dohodě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Odeslání Žádosti o platbu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Hlášení o změnách</a:t>
            </a:r>
          </a:p>
          <a:p>
            <a:pPr lvl="1">
              <a:lnSpc>
                <a:spcPct val="110000"/>
              </a:lnSpc>
            </a:pPr>
            <a:r>
              <a:rPr lang="cs-CZ" sz="11100" dirty="0"/>
              <a:t>Udržitelnost projektu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25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B30C0-2EE4-66EB-9A9A-4DE3552E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17206-6BAE-FE37-104C-97C38B504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Průběh nahrávání formuláře a příloh se zobrazí v prohlížeči spolu s informacemi o prováděných kontrolách dokumentů. Po úspěšném uložení se status zpracování žádosti změní na „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Připraveno k podání“: </a:t>
            </a:r>
            <a:endParaRPr lang="cs-CZ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1F2026-974E-93BD-0AEE-74B6C693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81" y="2611760"/>
            <a:ext cx="10335238" cy="34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19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60900-1133-F1EB-F6E8-CE368E5B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1C1C1-3C03-5EAB-AC64-E4577595B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05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Vždy je také umožněno (před odesláním Žádosti o platbu) přílohy smazat a nahrát jiné. Vybraná příloha/přílohy se musí nejprve označit a výmaz je proveden prostřednictvím tlačítka na konci stránky „Smazat označené přílohy“: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81CEC4-B6E5-1B0B-AE13-607E7150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35" y="1604796"/>
            <a:ext cx="9012572" cy="45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1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1BD61-61B6-45E4-6784-04027670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A7242C-849C-D565-AA45-7236B5E9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Na konci stránky pro nahrání příloh je také informace o celkové velikosti všech vložených příloh k Žádosti o platbu. Maximální velikost jedné samostatné přílohy </a:t>
            </a:r>
            <a:r>
              <a:rPr lang="cs-CZ" sz="1800" dirty="0">
                <a:solidFill>
                  <a:srgbClr val="000000"/>
                </a:solidFill>
                <a:latin typeface="Verdana" panose="020B0604030504040204" pitchFamily="34" charset="0"/>
              </a:rPr>
              <a:t>je stanovena na 10 MB</a:t>
            </a:r>
            <a:endParaRPr lang="cs-CZ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Poté, co příjemce dotace nahraje Žádost o platbu a veškeré přílohy, případně označí, které přílohy doloží v listinné podobě, je prostřednictvím tlačítka „Pokračovat v podání“ přesměrován na souhrnnou stranu s přehledem souborů k odeslání: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8F0BAA-0ED5-A3BC-8E68-F9520911B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39" y="3556858"/>
            <a:ext cx="10354112" cy="27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26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9E154-8A94-40FB-8644-A93A98AF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AC344-9228-DE26-F373-1B4206410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stisknutí tlačítka „Pokračovat v podání“ se zobrazí upozornění „Pro dokončení podání je nutné zaškrtnout „Souhlas…“ a následně kliknout na tlačítko „Podat žádost“.“ Toto upozornění je třeba potvrdit tlačítkem „Rozumím“.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70D652-6011-D28B-A849-E00DF906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14" y="2630908"/>
            <a:ext cx="7691481" cy="38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8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71705-053E-1EFB-6B9E-928DFE3F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ED6D91-2A67-2DD5-B668-3D994576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Příjemce dotace ještě jednou ověří, že nahrál požadované přílohy.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Pokud je vše v pořádku, zaškrtne na konci stránky pole „Souhlasím s podobou žádosti o platbu“.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Po zaškrtnutí se automaticky zpřístupní tlačítko „Podat Žádost“: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B0B146-B2DD-AAB6-249E-E15F9E07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23" y="3200570"/>
            <a:ext cx="9926972" cy="34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71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F91F2-EA50-DF83-62F1-4DD47D9A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Odeslání Žádosti o platbu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6B9C17-A0DE-44C7-CA16-3DBD7F53B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Prostřednictvím tlačítka „Podat žádost“ dojde ke generování Žádosti o platbu a příloh, při kterém probíhá kontrola formuláře Žádosti o platbu.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 případě, že je Žádost o platbu v pořádku, stav generování zobrazí 100% a příjemci dotace se zobrací číslo jednací podání. Současně má možnost přechodu na „odeslaná podání“: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ABB628-1D21-78BF-C09A-F0F6692C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92" y="3277998"/>
            <a:ext cx="9784360" cy="30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99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EC4D-4A18-41B7-BEEF-CED74E73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4DA3F-FEB8-0A52-764E-34167FEE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Doklad o vedení (popř. zřízení) bankovního účtu </a:t>
            </a:r>
            <a:r>
              <a:rPr lang="cs-CZ" sz="2000" dirty="0"/>
              <a:t>ve vlastnictví příjemce dotace, na který bude příjemci dotace poskytnuta dotace. V případě, že příjemce dotace doklad již předložil v rámci jiné Žádosti o platbu (včetně PRV 2014+) a číslo účtu zůstává stejné, popř. je plátcem DPH a má v registru DPH zveřejněno aktuální číslo účtu, na které požaduje poskytnout dotaci, doklad se nepředkládá;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Účetní/daňové doklady </a:t>
            </a:r>
            <a:r>
              <a:rPr lang="cs-CZ" sz="2000" dirty="0"/>
              <a:t>související s realizací projektu (např. faktury, vč. výrobních čísel strojů, či technologií, paragony);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Doklad o uhrazení závazku dodavateli </a:t>
            </a:r>
            <a:r>
              <a:rPr lang="cs-CZ" sz="2000" dirty="0"/>
              <a:t>(např. výpis z bankovního účtu včetně smlouvy o zřízení/vedení účtu ve vlastnictví příjemce dotace, pokud byla úhrada prováděna z jiného účtu, než na který bude poskytnuta dotace, pokladní doklad, na kterém oprávněná osoba potvrdí příjem hotovosti);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V případě nákupu v</a:t>
            </a:r>
            <a:r>
              <a:rPr lang="cs-CZ" sz="2000" dirty="0"/>
              <a:t>ozidla technický průkaz, respektive technické osvědčení v případě, že se jedná o stroje, které podléhají schválení vozidla k provozu na pozemních komunikacích a budou využívány mimo uzavřený areál;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V případě, že projekt/část projektu podléhá řízení stavebního úřadu, pak </a:t>
            </a:r>
            <a:r>
              <a:rPr lang="cs-CZ" sz="2000" b="1" dirty="0"/>
              <a:t>kolaudační souhlas </a:t>
            </a:r>
            <a:r>
              <a:rPr lang="cs-CZ" sz="2000" dirty="0"/>
              <a:t>nebo  oznámení stavebnímu úřadu o užívání stavby nebo povolení ke zkušebnímu provozu…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03427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EC4D-4A18-41B7-BEEF-CED74E73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4DA3F-FEB8-0A52-764E-34167FEE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cs-CZ" sz="2000" dirty="0"/>
              <a:t>V případě, že projekt/část projektu podléhá řízení stavebního úřadu a v průběhu realizace projektu došlo ke změnám oproti původní dokumentaci, pak dokumentace skutečného provedení stavby ověřená stavebním úřadem předkládaná k řízení stavebního úřadu v souladu se stavebním zákonem;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b="1" dirty="0"/>
              <a:t>Soupisky účetních/daňových dokladů </a:t>
            </a:r>
            <a:r>
              <a:rPr lang="cs-CZ" sz="2000" dirty="0"/>
              <a:t>k výdajům, ze kterých je stanovena dotace – originál, je součástí elektronického formuláře Žádosti o platbu;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b="1" dirty="0"/>
              <a:t>Potvrzení finančního úřadu o bezdlužnosti, </a:t>
            </a:r>
            <a:r>
              <a:rPr lang="cs-CZ" sz="2000" dirty="0"/>
              <a:t>toto potvrzení nesmí být starší 30 dnů k datu podání Žádosti o platbu na MAS – prostá kopie;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b="1" dirty="0"/>
              <a:t>Dokumentace k výběru dodavatele, </a:t>
            </a:r>
            <a:r>
              <a:rPr lang="cs-CZ" sz="2000" dirty="0"/>
              <a:t>pokud je stanovena Příručkou pro zadávání zakázek vydanou SZIF;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cs-CZ" sz="2000" b="1" dirty="0"/>
              <a:t>Dodatek/dodatky ke smlouvě s dodavatelem </a:t>
            </a:r>
            <a:r>
              <a:rPr lang="cs-CZ" sz="2000" dirty="0"/>
              <a:t>na zakázky projektu (v případě, že byly s dodavatelem uzavřeny);</a:t>
            </a:r>
          </a:p>
          <a:p>
            <a:pPr marL="457200" indent="-457200">
              <a:buFont typeface="+mj-lt"/>
              <a:buAutoNum type="arabicPeriod" startAt="6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84807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EC4D-4A18-41B7-BEEF-CED74E73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4DA3F-FEB8-0A52-764E-34167FEE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/>
              <a:t>11. V případě </a:t>
            </a:r>
            <a:r>
              <a:rPr lang="cs-CZ" sz="2000" b="1" dirty="0"/>
              <a:t>zahrnutí stavebních prací do celkových výdajů</a:t>
            </a:r>
            <a:r>
              <a:rPr lang="cs-CZ" sz="2000" dirty="0"/>
              <a:t>, ze kterých je stanovena dotace – </a:t>
            </a:r>
            <a:r>
              <a:rPr lang="cs-CZ" sz="2000" b="1" dirty="0"/>
              <a:t>soupis stavebních prací s výkazem </a:t>
            </a:r>
            <a:r>
              <a:rPr lang="cs-CZ" sz="2000" dirty="0"/>
              <a:t>výměr a položkový rozpočet fakturovaných výdajů správně rozdělený do odpovídajících kódů výdajů, ze kterých je stanovena dotace</a:t>
            </a:r>
          </a:p>
          <a:p>
            <a:pPr marL="0" indent="0">
              <a:buNone/>
            </a:pPr>
            <a:r>
              <a:rPr lang="cs-CZ" sz="2000" dirty="0"/>
              <a:t>12. </a:t>
            </a:r>
            <a:r>
              <a:rPr lang="cs-CZ" sz="2000" b="1" dirty="0"/>
              <a:t>Fotodokumentace předmětu dotace </a:t>
            </a:r>
            <a:r>
              <a:rPr lang="cs-CZ" sz="2000" dirty="0"/>
              <a:t>pořízená v místě realizace včetně fotozáznamu výrobního nebo evidenčního čísla, pokud je jím předmět dotace opatřen (fotodokumentace musí být v odpovídající kvalitě zajišťující čitelnost a jednoznačnou identifikovatelnost);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b="1" dirty="0"/>
              <a:t>Oprávnění k provozování činnosti</a:t>
            </a:r>
            <a:r>
              <a:rPr lang="cs-CZ" sz="2000" dirty="0"/>
              <a:t>, která je předmětem projektu (je-li oprávněním výpis z živnostenského či obchodního rejstříku, anebo evidence zemědělského podnikatele, oprávnění se nepředkládá; může se jednat např. o registraci provozovatele nebo pilota dronu, registraci chovatelů zvířat apod.);Přílohy stanovené MAS – nejsou stanoveny.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cs-CZ" sz="2000" dirty="0"/>
              <a:t>V případě, že v rámci dotace je realizován nákup koně pro práci v lese od rodinných příslušníků a zadavatel nezveřejnil zakázku mimo režim ZZVZ v otevřené výzvě prostřednictvím Portálu farmáře nebo v Národním elektronickém nástroji nebo na profilu zadavatele nebo na Elektronickém tržišti, případně ve Věstníku veřejných zakázek, znalecký posudek, ne starší než 6 měsíců před podáním Žádosti o dotaci vyhotovený znalcem se znaleckým oprávněním v oboru: ekonomika, odvětví: oceňování zvířat a zvěře, specializace: určování hodnoty hospodářských zvířat, koní, a kupní smlouva, ne starší než datum registrace Žádosti o dotaci na MAS;</a:t>
            </a:r>
          </a:p>
          <a:p>
            <a:pPr marL="457200" indent="-457200">
              <a:buFont typeface="+mj-lt"/>
              <a:buAutoNum type="arabicPeriod" startAt="13"/>
            </a:pPr>
            <a:endParaRPr lang="cs-CZ" sz="20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endParaRPr lang="cs-CZ" sz="2000" dirty="0"/>
          </a:p>
          <a:p>
            <a:pPr marL="457200" indent="-457200">
              <a:buFont typeface="+mj-lt"/>
              <a:buAutoNum type="arabicPeriod" startAt="6"/>
            </a:pPr>
            <a:endParaRPr lang="cs-CZ" sz="2000" dirty="0"/>
          </a:p>
          <a:p>
            <a:pPr marL="457200" indent="-457200">
              <a:buFont typeface="+mj-lt"/>
              <a:buAutoNum type="arabicPeriod" startAt="6"/>
            </a:pPr>
            <a:endParaRPr lang="cs-CZ" sz="20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455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6D3AE-3489-3A6F-48BC-CBB29E2C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Hlášení o změnách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5EA5D7-95F2-9747-AA9C-67A0061AE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u="sng" dirty="0"/>
              <a:t>Změny projektu 3 typy změn</a:t>
            </a:r>
            <a:r>
              <a:rPr lang="cs-CZ" sz="2800" b="1" dirty="0"/>
              <a:t>:</a:t>
            </a:r>
          </a:p>
          <a:p>
            <a:pPr marL="0" indent="0">
              <a:buNone/>
            </a:pPr>
            <a:r>
              <a:rPr lang="cs-CZ" sz="2800" b="1" dirty="0"/>
              <a:t>A) Změny, které nelze provést bez předchozího souhlasu RO SZIF</a:t>
            </a:r>
          </a:p>
          <a:p>
            <a:pPr marL="0" indent="0">
              <a:buNone/>
            </a:pPr>
            <a:r>
              <a:rPr lang="cs-CZ" sz="2800" b="1" dirty="0"/>
              <a:t>B) Změny, které je žadatel povinen oznámit nejpozději v den podání žádosti o proplacení </a:t>
            </a:r>
          </a:p>
          <a:p>
            <a:pPr marL="0" indent="0">
              <a:buNone/>
            </a:pPr>
            <a:r>
              <a:rPr lang="cs-CZ" sz="2800" b="1" dirty="0"/>
              <a:t>C) Změny po předložení žádosti o platbu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Ž</a:t>
            </a:r>
            <a:r>
              <a:rPr lang="cs-CZ" sz="2800" i="1" dirty="0"/>
              <a:t>ádost o změnu je nejdříve zaslaná mailem na kancelář MAS, která žádost o změnu podepisuje!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55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740619-15B1-4926-BFF6-680DC729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10787" cy="1450757"/>
          </a:xfrm>
        </p:spPr>
        <p:txBody>
          <a:bodyPr/>
          <a:lstStyle/>
          <a:p>
            <a:pPr algn="ctr"/>
            <a:r>
              <a:rPr lang="cs-CZ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8830B-3BCC-49A1-9CFE-14D8F41D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03" y="1549667"/>
            <a:ext cx="10226981" cy="4433883"/>
          </a:xfrm>
        </p:spPr>
        <p:txBody>
          <a:bodyPr>
            <a:noAutofit/>
          </a:bodyPr>
          <a:lstStyle/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Základní informace týkající se předložení a další administrace Žádosti o platbu jsou uvedeny v Obecných a </a:t>
            </a:r>
            <a:r>
              <a:rPr lang="cs-CZ" sz="1800" dirty="0">
                <a:solidFill>
                  <a:srgbClr val="000000"/>
                </a:solidFill>
              </a:rPr>
              <a:t>specifických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podmínkách pro poskytování dotace na základě Strategického plánu SZP na období 2023-2027 platné od roku 2024.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Žádost o platbu může být podána až po podpisu Dohody o poskytnutí dotace v rámci.</a:t>
            </a:r>
          </a:p>
          <a:p>
            <a:r>
              <a:rPr lang="cs-CZ" sz="1800" dirty="0">
                <a:solidFill>
                  <a:srgbClr val="000000"/>
                </a:solidFill>
              </a:rPr>
              <a:t>Žádost se podává samostatně za každé registrační číslo projektu.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Žádost z Portálu farmáře je možné odeslat pouze jedenkrát. 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Za podání Žádosti o platbu se považuje odeslání (upload) Žádosti z Portálu farmáře – bude vygenerováno Potvrzení o přijetí. </a:t>
            </a:r>
          </a:p>
          <a:p>
            <a:r>
              <a:rPr lang="cs-CZ" sz="1800" b="1" i="0" u="sng" strike="noStrike" baseline="0" dirty="0">
                <a:solidFill>
                  <a:srgbClr val="000000"/>
                </a:solidFill>
              </a:rPr>
              <a:t>Žádost o platbu musí být z Portálu farmáře odeslána nejpozději do smluvního termínu pro předložení </a:t>
            </a:r>
            <a:r>
              <a:rPr lang="cs-CZ" sz="1800" b="1" i="0" u="sng" strike="noStrike" baseline="0" dirty="0" err="1">
                <a:solidFill>
                  <a:srgbClr val="000000"/>
                </a:solidFill>
              </a:rPr>
              <a:t>ŽoP</a:t>
            </a:r>
            <a:r>
              <a:rPr lang="cs-CZ" sz="1800" b="1" i="0" u="sng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(termín dle Dohody či Hlášení o změnách). </a:t>
            </a:r>
          </a:p>
          <a:p>
            <a:r>
              <a:rPr lang="cs-CZ" sz="1800" b="1" dirty="0"/>
              <a:t>Žádost o platbu je </a:t>
            </a:r>
            <a:r>
              <a:rPr lang="cs-CZ" sz="1800" b="1" u="sng" dirty="0"/>
              <a:t>14 dní před termínem podání na SZIF </a:t>
            </a:r>
            <a:r>
              <a:rPr lang="cs-CZ" sz="1800" b="1" dirty="0"/>
              <a:t>zaslána </a:t>
            </a:r>
            <a:r>
              <a:rPr lang="cs-CZ" sz="1800" b="1" u="sng" dirty="0"/>
              <a:t>mailem</a:t>
            </a:r>
            <a:r>
              <a:rPr lang="cs-CZ" sz="1800" b="1" dirty="0"/>
              <a:t> na kancelář MAS ke kontrole, doplnění (plnění účelu projektu, případné přidané hodnoty projektu) a podpisu. </a:t>
            </a:r>
          </a:p>
          <a:p>
            <a:r>
              <a:rPr lang="cs-CZ" sz="1800" b="1" dirty="0"/>
              <a:t>Žádost je zkontrolována a podepsána elektronickým podpisem manažerky MAS a vrácena mailem zpět žadateli k podání na SZIF přes Portál farmáře.</a:t>
            </a:r>
          </a:p>
        </p:txBody>
      </p:sp>
    </p:spTree>
    <p:extLst>
      <p:ext uri="{BB962C8B-B14F-4D97-AF65-F5344CB8AC3E}">
        <p14:creationId xmlns:p14="http://schemas.microsoft.com/office/powerpoint/2010/main" val="1318812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7FC31-B466-1E06-8019-D3B6AA4C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Hlášení o změnách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9AD017-2055-54C8-93ED-1CB38F0B3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b="1" dirty="0"/>
              <a:t>A) Změny, které nelze provést bez předchozího souhlasu RO SZIF </a:t>
            </a:r>
          </a:p>
          <a:p>
            <a:pPr marL="0" indent="0">
              <a:buNone/>
            </a:pPr>
            <a:r>
              <a:rPr lang="cs-CZ" sz="2800" dirty="0"/>
              <a:t>Typy změn:</a:t>
            </a:r>
          </a:p>
          <a:p>
            <a:pPr marL="0" indent="0">
              <a:buNone/>
            </a:pPr>
            <a:r>
              <a:rPr lang="cs-CZ" sz="2800" dirty="0"/>
              <a:t>• místo realizace projektu, změna dodavatele (pokud už je vysoutěžen)</a:t>
            </a:r>
          </a:p>
          <a:p>
            <a:pPr marL="0" indent="0">
              <a:buNone/>
            </a:pPr>
            <a:r>
              <a:rPr lang="cs-CZ" sz="2800" dirty="0"/>
              <a:t>• změna žadatele/příjemce dotace/vlastnictví majetku (kromě dědického řízení) </a:t>
            </a:r>
          </a:p>
          <a:p>
            <a:pPr marL="0" indent="0">
              <a:buNone/>
            </a:pPr>
            <a:r>
              <a:rPr lang="cs-CZ" sz="2800" dirty="0"/>
              <a:t>• pronájem předmětu projektu dalšímu subjektu</a:t>
            </a:r>
          </a:p>
          <a:p>
            <a:pPr marL="0" indent="0">
              <a:buNone/>
            </a:pPr>
            <a:r>
              <a:rPr lang="cs-CZ" sz="2800" dirty="0"/>
              <a:t>• </a:t>
            </a:r>
            <a:r>
              <a:rPr lang="cs-CZ" sz="2800" b="1" u="sng" dirty="0"/>
              <a:t>termín podání Žádosti o proplacení</a:t>
            </a:r>
          </a:p>
          <a:p>
            <a:pPr marL="0" indent="0">
              <a:buNone/>
            </a:pPr>
            <a:r>
              <a:rPr lang="cs-CZ" sz="2800" b="1" dirty="0"/>
              <a:t>B) Změny, které žadatel oznámí nejpozději při podání ŽOP </a:t>
            </a:r>
          </a:p>
          <a:p>
            <a:pPr marL="0" indent="0">
              <a:buNone/>
            </a:pPr>
            <a:r>
              <a:rPr lang="cs-CZ" sz="2800" dirty="0"/>
              <a:t>Typy změn: </a:t>
            </a:r>
          </a:p>
          <a:p>
            <a:pPr marL="0" indent="0">
              <a:buNone/>
            </a:pPr>
            <a:r>
              <a:rPr lang="cs-CZ" sz="2800" dirty="0"/>
              <a:t>• technické parametry projektu (stavební povolení nebo jiné opatření stavebního úřadu) </a:t>
            </a:r>
          </a:p>
          <a:p>
            <a:pPr marL="0" indent="0">
              <a:buNone/>
            </a:pPr>
            <a:r>
              <a:rPr lang="cs-CZ" sz="2800" dirty="0"/>
              <a:t>• přidávání/odstranění kódů ZV </a:t>
            </a:r>
          </a:p>
          <a:p>
            <a:pPr marL="0" indent="0">
              <a:buNone/>
            </a:pPr>
            <a:r>
              <a:rPr lang="cs-CZ" sz="2800" dirty="0"/>
              <a:t>• změna trvalého bydliště/sídla žadatele, statutárního orgánu, 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874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93361-A8D8-2A8A-0F4D-9F10957C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Hlášení o změnách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7ED6B4-BDF2-0EC2-67C4-8934CA8D3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b="1" dirty="0"/>
              <a:t>C) Změny po předložení žádosti o platbu </a:t>
            </a:r>
          </a:p>
          <a:p>
            <a:pPr marL="0" indent="0">
              <a:buNone/>
            </a:pPr>
            <a:r>
              <a:rPr lang="cs-CZ" sz="1900" b="1" dirty="0"/>
              <a:t>Typy změn: </a:t>
            </a:r>
            <a:endParaRPr lang="cs-CZ" sz="1900" dirty="0"/>
          </a:p>
          <a:p>
            <a:r>
              <a:rPr lang="cs-CZ" sz="1900" dirty="0"/>
              <a:t>Po předložení Žádosti o platbu nesmí být změna </a:t>
            </a:r>
            <a:r>
              <a:rPr lang="cs-CZ" sz="1900" b="1" dirty="0"/>
              <a:t>příjemce dotace/vlastnictví majetku</a:t>
            </a:r>
            <a:r>
              <a:rPr lang="cs-CZ" sz="1900" dirty="0"/>
              <a:t>, který je předmětem projektu, provedena bez předchozího souhlasu RO SZIF. Příjemce dotace musí před realizací změny nejprve podat Hlášení o změnách a nemůže změnu provést, dokud nezíská souhlas RO SZIF </a:t>
            </a:r>
          </a:p>
          <a:p>
            <a:r>
              <a:rPr lang="cs-CZ" sz="1900" b="1" dirty="0"/>
              <a:t>Změna trvalého pobytu/sídla příjemce dotace, změna statutárního orgánu</a:t>
            </a:r>
            <a:r>
              <a:rPr lang="cs-CZ" sz="1900" dirty="0"/>
              <a:t>, apod. – k těmto změnám se SZIF vyjádří </a:t>
            </a:r>
          </a:p>
          <a:p>
            <a:r>
              <a:rPr lang="cs-CZ" sz="1900" dirty="0"/>
              <a:t>Po předložení Žádosti o platbu musí příjemce dotace nahlásit následující změny, a to </a:t>
            </a:r>
            <a:r>
              <a:rPr lang="cs-CZ" sz="1900" b="1" dirty="0"/>
              <a:t>nejpozději do 30 kalendářních dnů </a:t>
            </a:r>
            <a:r>
              <a:rPr lang="cs-CZ" sz="1900" dirty="0"/>
              <a:t>od provedení změny: </a:t>
            </a:r>
          </a:p>
          <a:p>
            <a:pPr lvl="1"/>
            <a:r>
              <a:rPr lang="cs-CZ" sz="1900" b="1" dirty="0"/>
              <a:t>změna místa realizace projektu </a:t>
            </a:r>
          </a:p>
          <a:p>
            <a:pPr lvl="1"/>
            <a:r>
              <a:rPr lang="cs-CZ" sz="1900" b="1" dirty="0"/>
              <a:t>ostatní změny týkající se předmětu projektu (např. změna technického řešení/provedení)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197685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B36D7-8657-EC4C-9D55-17850390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Účetnictví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F6026-C5FF-C21B-A399-9507759F5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/>
              <a:t>Účtování a evidence projektu :</a:t>
            </a:r>
          </a:p>
          <a:p>
            <a:pPr marL="0" indent="0">
              <a:buNone/>
            </a:pPr>
            <a:r>
              <a:rPr lang="cs-CZ" sz="2800" dirty="0"/>
              <a:t>• vedení účetnictví v souladu s předpisy ČR </a:t>
            </a:r>
          </a:p>
          <a:p>
            <a:pPr marL="0" indent="0">
              <a:buNone/>
            </a:pPr>
            <a:r>
              <a:rPr lang="cs-CZ" sz="2800" u="sng" dirty="0"/>
              <a:t>Příjemce dotace je účetní jednotkou:</a:t>
            </a:r>
          </a:p>
          <a:p>
            <a:pPr marL="0" indent="0">
              <a:buNone/>
            </a:pPr>
            <a:r>
              <a:rPr lang="cs-CZ" sz="2800" dirty="0"/>
              <a:t> • samostatná analytická účetní evidence realizace projektu (investice) </a:t>
            </a:r>
          </a:p>
          <a:p>
            <a:pPr marL="0" indent="0">
              <a:buNone/>
            </a:pPr>
            <a:r>
              <a:rPr lang="cs-CZ" sz="2800" u="sng" dirty="0"/>
              <a:t>Příjemce dotace není účetní jednotkou: </a:t>
            </a:r>
          </a:p>
          <a:p>
            <a:pPr marL="0" indent="0">
              <a:buNone/>
            </a:pPr>
            <a:r>
              <a:rPr lang="cs-CZ" sz="2800" dirty="0"/>
              <a:t>• samostatná podrobná evidence </a:t>
            </a:r>
          </a:p>
          <a:p>
            <a:pPr marL="0" indent="0">
              <a:buNone/>
            </a:pPr>
            <a:r>
              <a:rPr lang="cs-CZ" sz="2800" b="1" dirty="0"/>
              <a:t>Kontrola </a:t>
            </a:r>
          </a:p>
          <a:p>
            <a:r>
              <a:rPr lang="cs-CZ" sz="2800" b="1" dirty="0"/>
              <a:t>Od stolu: </a:t>
            </a:r>
            <a:r>
              <a:rPr lang="cs-CZ" sz="2800" dirty="0"/>
              <a:t>Kontrola probíhá v rámci uvedení výstupů </a:t>
            </a:r>
            <a:r>
              <a:rPr lang="cs-CZ" sz="2800" b="1" dirty="0"/>
              <a:t>v žádosti o platbu </a:t>
            </a:r>
            <a:r>
              <a:rPr lang="cs-CZ" sz="2800" dirty="0"/>
              <a:t>a kontrolou daňových dokladů (faktur) a protokolů</a:t>
            </a:r>
          </a:p>
          <a:p>
            <a:r>
              <a:rPr lang="cs-CZ" sz="2800" b="1" dirty="0"/>
              <a:t>Na místě: kontrola pracovníků SZIF </a:t>
            </a:r>
            <a:r>
              <a:rPr lang="cs-CZ" sz="2800" dirty="0"/>
              <a:t>na místě realizace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454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0CB84-BDB4-90BB-0281-EEC61207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Povinná informační a publikační opatření 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3A9FE1-644F-A56D-C4A4-EAF8C4076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/>
              <a:t>Příručka pro publicitu PRV 2023-2027 </a:t>
            </a:r>
            <a:r>
              <a:rPr lang="cs-CZ" sz="2800" dirty="0"/>
              <a:t>(nyní je platná verze 1) popisuje náležitosti povinné a nepovinné publicity </a:t>
            </a:r>
          </a:p>
          <a:p>
            <a:pPr marL="0" indent="0">
              <a:buNone/>
            </a:pPr>
            <a:r>
              <a:rPr lang="cs-CZ" b="1" dirty="0"/>
              <a:t>Webové stránky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povinnost zveřejnění na již existujících webových stránkách např. formou článku </a:t>
            </a:r>
            <a:r>
              <a:rPr lang="cs-CZ" b="1" dirty="0"/>
              <a:t>po celou dobu udržitelnosti . </a:t>
            </a:r>
            <a:r>
              <a:rPr lang="cs-CZ" dirty="0"/>
              <a:t>Povinné informace jsou název projektu, hlavní cíl operace, logo s textem PRV. </a:t>
            </a:r>
          </a:p>
          <a:p>
            <a:pPr marL="0" indent="0">
              <a:buNone/>
            </a:pPr>
            <a:r>
              <a:rPr lang="cs-CZ" sz="2800" b="1" dirty="0"/>
              <a:t>Informační tabule nebo plakát A3 </a:t>
            </a:r>
            <a:endParaRPr lang="cs-CZ" sz="2800" dirty="0"/>
          </a:p>
          <a:p>
            <a:pPr marL="0" indent="0">
              <a:buNone/>
            </a:pPr>
            <a:r>
              <a:rPr lang="pl-PL" sz="2800" dirty="0"/>
              <a:t>• celkové výše dotace nad </a:t>
            </a:r>
            <a:r>
              <a:rPr lang="pl-PL" dirty="0"/>
              <a:t>1</a:t>
            </a:r>
            <a:r>
              <a:rPr lang="pl-PL" sz="2800" dirty="0"/>
              <a:t>0 000 EUR (cca 250 000 Kč) </a:t>
            </a:r>
          </a:p>
          <a:p>
            <a:pPr marL="0" indent="0">
              <a:buNone/>
            </a:pPr>
            <a:r>
              <a:rPr lang="cs-CZ" sz="2800" dirty="0"/>
              <a:t>• jedná se o informační tabuli nebo plakát A3 s předepsaným textem a grafikou, umístěnou v blízkosti projektu po ukončení realizace projektu </a:t>
            </a:r>
            <a:r>
              <a:rPr lang="cs-CZ" sz="2800" b="1" dirty="0"/>
              <a:t>po celou dobu udržitelnosti </a:t>
            </a:r>
          </a:p>
          <a:p>
            <a:pPr marL="0" indent="0">
              <a:buNone/>
            </a:pPr>
            <a:r>
              <a:rPr lang="cs-CZ" b="1" dirty="0"/>
              <a:t>Stálá deska u investičních projektů nad 50 000 EUR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5259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427DE-2E95-D5F5-DB11-FFC55117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Udržitelnost projektu, archivace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FFB743-DF4A-EC82-91F8-13FBFDFB1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/>
              <a:t>Po celou </a:t>
            </a:r>
            <a:r>
              <a:rPr lang="cs-CZ" sz="2800" b="1" dirty="0"/>
              <a:t>dobu udržitelnosti (5 let od přijetí platby na účet) </a:t>
            </a:r>
            <a:r>
              <a:rPr lang="cs-CZ" sz="2800" dirty="0"/>
              <a:t>musí žadatel dodržovat podmínky stanovené v pravidlech pro poskytnutí dotace (lhůta vázanosti projektu na účel) </a:t>
            </a:r>
          </a:p>
          <a:p>
            <a:r>
              <a:rPr lang="cs-CZ" sz="2800" dirty="0"/>
              <a:t>Zajistit využití k účelu, ke kterému projekt realizoval, jinak žadatel dotaci vrátí </a:t>
            </a:r>
          </a:p>
          <a:p>
            <a:r>
              <a:rPr lang="cs-CZ" sz="2800" dirty="0"/>
              <a:t>Po celou dobu udržitelnosti mohou probíhat kontroly podmínek publicity, vlastnictví a užívání výstupů projektu ke stanovenému účelu </a:t>
            </a:r>
          </a:p>
          <a:p>
            <a:r>
              <a:rPr lang="cs-CZ" sz="2800" dirty="0"/>
              <a:t>Veškerou dokumentaci žadatel povinně </a:t>
            </a:r>
            <a:r>
              <a:rPr lang="cs-CZ" sz="2800" b="1" dirty="0"/>
              <a:t>archivuje 10 let </a:t>
            </a:r>
            <a:r>
              <a:rPr lang="cs-CZ" sz="2800" dirty="0"/>
              <a:t>od podání žádosti </a:t>
            </a:r>
          </a:p>
          <a:p>
            <a:r>
              <a:rPr lang="cs-CZ" sz="2800" b="1" dirty="0"/>
              <a:t>Povinné přílohy předkládané po proplacení projektu </a:t>
            </a:r>
            <a:endParaRPr lang="cs-CZ" sz="2800" dirty="0"/>
          </a:p>
          <a:p>
            <a:pPr lvl="1"/>
            <a:r>
              <a:rPr lang="cs-CZ" b="1" dirty="0"/>
              <a:t>Monitorovací zpráva </a:t>
            </a:r>
            <a:r>
              <a:rPr lang="cs-CZ" dirty="0"/>
              <a:t>k projektu na formuláři vygenerovaná na Portálu Farmáře. Zpráva je odevzdávána každoročně do 31. 7. po celou dobu lhůty vázanosti projektu na účel.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789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CDB3F-524A-40B4-A8D1-99FB013E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919141-3805-4038-A660-BFB5089B8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737" y="1825626"/>
            <a:ext cx="10106526" cy="994577"/>
          </a:xfrm>
        </p:spPr>
        <p:txBody>
          <a:bodyPr/>
          <a:lstStyle/>
          <a:p>
            <a:pPr marL="0" lvl="0" indent="0" algn="ctr">
              <a:spcBef>
                <a:spcPts val="580"/>
              </a:spcBef>
              <a:buClr>
                <a:srgbClr val="7FD13B"/>
              </a:buClr>
              <a:buNone/>
            </a:pPr>
            <a:r>
              <a:rPr lang="cs-CZ" sz="2000" dirty="0">
                <a:solidFill>
                  <a:srgbClr val="4E5B6F"/>
                </a:solidFill>
              </a:rPr>
              <a:t>Mgr. Hana Tomanová, manažerka MAS,  604 318 732, tomanova@slavkovskebojiste.cz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51CCCE-9EAA-48F3-564B-8B601AB7AB2B}"/>
              </a:ext>
            </a:extLst>
          </p:cNvPr>
          <p:cNvSpPr txBox="1"/>
          <p:nvPr/>
        </p:nvSpPr>
        <p:spPr>
          <a:xfrm>
            <a:off x="1472665" y="4663440"/>
            <a:ext cx="914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www.slavkovskebojiste.cz</a:t>
            </a:r>
          </a:p>
        </p:txBody>
      </p:sp>
    </p:spTree>
    <p:extLst>
      <p:ext uri="{BB962C8B-B14F-4D97-AF65-F5344CB8AC3E}">
        <p14:creationId xmlns:p14="http://schemas.microsoft.com/office/powerpoint/2010/main" val="12403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82F57-583C-C0D8-508D-3BF9F64B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Zadávání zakázek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82DF7-0FF3-E894-289F-820CBE30E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200" dirty="0"/>
              <a:t>Žadatel/příjemce dotace, který je zadavatelem podle § 4 odst. 1 až 3 ZZVZ, postupuje podle tohoto zákona, tj. zodpovídá za řádné provedení zadávacího řízení a jeho průběh náležitě dokladuje podle tohoto zákona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200" dirty="0"/>
              <a:t>Zadavatelé (žadatelé/příjemci dotace) jsou tak povinni postupovat dle Příručky pro zadávání zakázek na projekty rozvoje venkova v rámci Strategického plánu SZP na období 2023–2027 (dále jen „Příručka pro zadávání zakázek“), vydané SZIF, která je pro něj závazná</a:t>
            </a:r>
          </a:p>
          <a:p>
            <a:pPr marL="0" indent="0" algn="just">
              <a:buNone/>
            </a:pPr>
            <a:r>
              <a:rPr lang="cs-CZ" sz="2200" b="1" dirty="0"/>
              <a:t>Přímé nákupy - prokazování realizace zakázky za ceny obvyklé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200" dirty="0"/>
              <a:t>Doporučujeme mít k dispozici porovnání srovnatelných produktů, služeb jako doklad realizace nákupu za ceny v místě a čase obvyklé – např. veřejné nabídky z internetu, ceníkové podklady, e-mailové nabídky z doby realizace přímého nákupu.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200" dirty="0"/>
              <a:t>Zároveň žadatelům doporučujeme mít k dispozici minimálně jednu takovouto „referenční nabídku“ z doby aktualizace Žádosti o dotaci pro případ v budoucnu možného doložení zvolení správného režimu zakázky</a:t>
            </a:r>
          </a:p>
          <a:p>
            <a:pPr marL="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3315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205D2-D6AF-0C66-7749-B6BF4BC6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Výdaje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32248-FEBD-450F-B8DD-C0B2ABC8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rgbClr val="000000"/>
                </a:solidFill>
              </a:rPr>
              <a:t>jsou realizovány/vynaloženy následující formou:</a:t>
            </a:r>
          </a:p>
          <a:p>
            <a:r>
              <a:rPr lang="cs-CZ" sz="2100" b="0" i="0" u="none" strike="noStrike" baseline="0" dirty="0">
                <a:solidFill>
                  <a:srgbClr val="000000"/>
                </a:solidFill>
              </a:rPr>
              <a:t>bezhotovostní platbou – žadatel/příjemce dotace je povinen realizovat finanční operace související s financováním výdajů, ze kterých je stanovena dotace, pouze prostřednictvím </a:t>
            </a:r>
            <a:r>
              <a:rPr lang="cs-CZ" sz="2100" b="1" i="0" u="none" strike="noStrike" baseline="0" dirty="0">
                <a:solidFill>
                  <a:srgbClr val="000000"/>
                </a:solidFill>
              </a:rPr>
              <a:t>vlastního bankovního účtu</a:t>
            </a:r>
            <a:r>
              <a:rPr lang="cs-CZ" sz="2100" b="0" i="0" u="none" strike="noStrike" baseline="0" dirty="0">
                <a:solidFill>
                  <a:srgbClr val="000000"/>
                </a:solidFill>
              </a:rPr>
              <a:t>, </a:t>
            </a:r>
          </a:p>
          <a:p>
            <a:r>
              <a:rPr lang="cs-CZ" sz="2100" b="0" i="0" u="none" strike="noStrike" baseline="0" dirty="0">
                <a:solidFill>
                  <a:srgbClr val="000000"/>
                </a:solidFill>
              </a:rPr>
              <a:t>hotovostní platbou – maximální výše výdajů, ze kterých je stanovena dotace, realizovaných v hotovosti v rámci jednoho projektu může činit 100 000 Kč. </a:t>
            </a:r>
          </a:p>
          <a:p>
            <a:pPr marL="0" indent="0">
              <a:buNone/>
            </a:pPr>
            <a:r>
              <a:rPr lang="cs-CZ" sz="2100" u="sng" dirty="0"/>
              <a:t>Uzavření smluvního vztahu a fyzická realizace proběhne v období časové způsobilosti výdajů!!!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76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81988-433E-F561-0972-5282C29FE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Režim zakázek - Limity pro přímý nákup, CM, VŘ/ZŘ dle ZZVZ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A5968D-4677-FAFE-2C95-A78F41523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8F9AD796-6529-C365-D364-CD839657F564}"/>
              </a:ext>
            </a:extLst>
          </p:cNvPr>
          <p:cNvSpPr txBox="1">
            <a:spLocks/>
          </p:cNvSpPr>
          <p:nvPr/>
        </p:nvSpPr>
        <p:spPr>
          <a:xfrm>
            <a:off x="74407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>
                <a:solidFill>
                  <a:srgbClr val="006F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Příručka SP SZP 2023 -2027, verze 1 a 1.2</a:t>
            </a:r>
            <a:r>
              <a:rPr lang="pl-PL" dirty="0">
                <a:solidFill>
                  <a:srgbClr val="006F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Limity pro PN, CM, VŘ/ZŘ</a:t>
            </a:r>
            <a:r>
              <a:rPr lang="cs-CZ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006F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Neveřejný zadavatel a zároveň dotace ≤ 50 %</a:t>
            </a:r>
            <a:r>
              <a:rPr lang="cs-CZ" dirty="0">
                <a:solidFill>
                  <a:srgbClr val="006F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Kč bez DPH	</a:t>
            </a:r>
          </a:p>
          <a:p>
            <a:r>
              <a:rPr lang="cs-CZ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přímý nákup</a:t>
            </a:r>
            <a:r>
              <a:rPr lang="cs-CZ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	≤ (2.000.000 na dodávky/služby nebo 6.000.000 na stavební práce)	</a:t>
            </a:r>
          </a:p>
          <a:p>
            <a:r>
              <a:rPr lang="cs-CZ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VŘ v otevřené výzvě</a:t>
            </a:r>
            <a:r>
              <a:rPr lang="cs-CZ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˃ (2.000.000 na dodávky/služby nebo 6.000.000 na stavební práce)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>
                <a:solidFill>
                  <a:srgbClr val="006F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Veřejný zadavatel nebo dotace ˃ 50 %</a:t>
            </a:r>
            <a:r>
              <a:rPr lang="cs-CZ" dirty="0">
                <a:solidFill>
                  <a:srgbClr val="006FC0"/>
                </a:solidFill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Kč bez DPH	</a:t>
            </a:r>
          </a:p>
          <a:p>
            <a:r>
              <a:rPr lang="cs-CZ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přímý nákup</a:t>
            </a:r>
            <a:r>
              <a:rPr lang="cs-CZ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	 ≤ 500.000 na zakázku na dodávky/služby/stavební práce	</a:t>
            </a:r>
          </a:p>
          <a:p>
            <a:r>
              <a:rPr lang="cs-CZ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cenový marketing</a:t>
            </a:r>
            <a:r>
              <a:rPr lang="cs-CZ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 ˃ 500.000 a zároveň ≤ (2.000.000 na dodávky/služby nebo 6.000.000 na stavební práce)</a:t>
            </a:r>
          </a:p>
          <a:p>
            <a:r>
              <a:rPr lang="cs-CZ" b="1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ZŘ dle ZZVZ</a:t>
            </a:r>
            <a:r>
              <a:rPr lang="cs-CZ" dirty="0">
                <a:solidFill>
                  <a:srgbClr val="0000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	˃ (2.000.000 na dodávky/služby nebo 6.000.000 na stavební práce)	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3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2E6EE-AF5C-6071-1135-1A915A8D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Režim zakázky dle DPH dle Příručky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A3725-B956-D9C3-67E8-ACA4E78C0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Stanovení správného režimu zakázky ve vztahu k DPH:</a:t>
            </a:r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žadatel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dodavatel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nabídková cena/hodnocení nabídky *)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režim zakázky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plátce DPH	plátce DPH	bez DPH				cena bez DPH	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plátce DPH	neplátce DPH	</a:t>
            </a:r>
            <a:r>
              <a:rPr lang="cs-CZ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nabídková cena neplátce DPH	nabídková cena neplátce DPH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neplátce DPH	plátce DPH 	vč. DPH				cena bez DPH	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neplátce DPH	neplátce DPH	</a:t>
            </a:r>
            <a:r>
              <a:rPr lang="cs-CZ" sz="1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nabídková cena neplátce DPH	nabídková cena neplátce DPH	</a:t>
            </a:r>
          </a:p>
          <a:p>
            <a:pPr marL="0" indent="0">
              <a:buNone/>
            </a:pPr>
            <a:r>
              <a:rPr lang="cs-CZ" sz="1800" b="1" i="0" u="none" strike="noStrike" baseline="0" dirty="0">
                <a:solidFill>
                  <a:srgbClr val="FF0000"/>
                </a:solidFill>
                <a:latin typeface="Verdana" panose="020B0604030504040204" pitchFamily="34" charset="0"/>
              </a:rPr>
              <a:t>POZOR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na případnou chybu!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Dodavatel, který je neplátce DPH, tak tuto daň do své ceny nekalkuluje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–žádné DPH ke své nabídkové ceně nikdy nepřičítá ani jej z ní neodečítá!!!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38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419AA-CB1E-35FA-26CB-E6A38884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 předkládání příloh dle Příručky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AE6D0-2D6A-9BE1-E478-AEC075350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i="0" u="none" strike="noStrike" baseline="0" dirty="0">
                <a:solidFill>
                  <a:srgbClr val="EC7C30"/>
                </a:solidFill>
                <a:latin typeface="Verdana" panose="020B0604030504040204" pitchFamily="34" charset="0"/>
              </a:rPr>
              <a:t>Přímý nákup –doklady, předkládání příloh</a:t>
            </a:r>
            <a:endParaRPr lang="cs-CZ" sz="1800" b="0" i="0" u="none" strike="noStrike" baseline="0" dirty="0">
              <a:solidFill>
                <a:srgbClr val="EC7C30"/>
              </a:solidFill>
              <a:latin typeface="Verdana" panose="020B060403050404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4471C4"/>
                </a:solidFill>
                <a:latin typeface="Verdana" panose="020B0604030504040204" pitchFamily="34" charset="0"/>
              </a:rPr>
              <a:t>Účetní/daňový doklad, Objednávka</a:t>
            </a:r>
            <a:endParaRPr lang="cs-CZ" sz="1800" b="0" i="0" u="none" strike="noStrike" baseline="0" dirty="0">
              <a:solidFill>
                <a:srgbClr val="4471C4"/>
              </a:solidFill>
              <a:latin typeface="Verdana" panose="020B060403050404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V případě přímého nákupu nepřesahujícím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100.000 Kč bez DPH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lze nahradit smlouvu/objednávku účetním/daňovým dokladem od prodejce z obchodu. V případě přímého nákupu nepřesahujícím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500.000 Kč bez DPH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lze nahradit smlouvu objednávkou.</a:t>
            </a:r>
          </a:p>
          <a:p>
            <a:r>
              <a:rPr lang="cs-CZ" sz="1800" b="1" i="0" u="none" strike="noStrike" baseline="0" dirty="0">
                <a:solidFill>
                  <a:srgbClr val="4471C4"/>
                </a:solidFill>
                <a:latin typeface="Verdana" panose="020B0604030504040204" pitchFamily="34" charset="0"/>
              </a:rPr>
              <a:t>Předkládání příloh</a:t>
            </a:r>
            <a:endParaRPr lang="cs-CZ" sz="1800" b="0" i="0" u="none" strike="noStrike" baseline="0" dirty="0">
              <a:solidFill>
                <a:srgbClr val="4471C4"/>
              </a:solidFill>
              <a:latin typeface="Verdana" panose="020B060403050404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Přílohy k přímému nákupu jsou dokládány jako součást povinných příloh k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Žádosti o platbu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cs-CZ" sz="1800" b="1" i="0" u="none" strike="noStrike" baseline="0" dirty="0">
                <a:solidFill>
                  <a:srgbClr val="EC7C30"/>
                </a:solidFill>
                <a:latin typeface="Verdana" panose="020B0604030504040204" pitchFamily="34" charset="0"/>
              </a:rPr>
              <a:t>Cenový marketing/VŘ –předkládání příloh</a:t>
            </a:r>
            <a:endParaRPr lang="cs-CZ" sz="1800" b="0" i="0" u="none" strike="noStrike" baseline="0" dirty="0">
              <a:solidFill>
                <a:srgbClr val="EC7C30"/>
              </a:solidFill>
              <a:latin typeface="Verdana" panose="020B060403050404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4471C4"/>
                </a:solidFill>
                <a:latin typeface="Verdana" panose="020B0604030504040204" pitchFamily="34" charset="0"/>
              </a:rPr>
              <a:t>Předkládání příloh</a:t>
            </a:r>
            <a:endParaRPr lang="cs-CZ" sz="1800" b="0" i="0" u="none" strike="noStrike" baseline="0" dirty="0">
              <a:solidFill>
                <a:srgbClr val="4471C4"/>
              </a:solidFill>
              <a:latin typeface="Verdana" panose="020B060403050404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Přílohy k cenovému marketingu jsou dokládány jako součást povinných příloh po podání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Žádosti o dotaci</a:t>
            </a:r>
            <a:r>
              <a:rPr lang="cs-CZ" sz="1800" dirty="0">
                <a:solidFill>
                  <a:srgbClr val="000000"/>
                </a:solidFill>
                <a:latin typeface="Verdana" panose="020B0604030504040204" pitchFamily="34" charset="0"/>
              </a:rPr>
              <a:t>, do 70 dní od registrace žádosti o dotaci na SZIF, tj. do </a:t>
            </a:r>
            <a:r>
              <a:rPr lang="cs-CZ" sz="1800" b="1" dirty="0">
                <a:solidFill>
                  <a:srgbClr val="000000"/>
                </a:solidFill>
                <a:latin typeface="Verdana" panose="020B0604030504040204" pitchFamily="34" charset="0"/>
              </a:rPr>
              <a:t>11.3</a:t>
            </a:r>
            <a:r>
              <a:rPr lang="cs-CZ" sz="180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51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12E2B-DA1B-5278-2296-C4BFACB82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C6F955-9E8B-5FB4-F199-0A47AF1FE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FEC6A5D-FCF8-91BA-12FE-141632F56F27}"/>
              </a:ext>
            </a:extLst>
          </p:cNvPr>
          <p:cNvSpPr txBox="1"/>
          <p:nvPr/>
        </p:nvSpPr>
        <p:spPr>
          <a:xfrm>
            <a:off x="838199" y="1690688"/>
            <a:ext cx="1029596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Za průkazný způsob lze považovat záznam - tabulku s uvedením alespoň 3 dodavatelů, která srozumitelně poskytne srovnatelný cenový přehled (tzv. cenový marketing) nebo automatický průzkum trhu prostřednictvím Elektronického tržiště (zakázku není možné zadat napřímo). Zadavatel zadá zakázku nejnižší cenové nabídce vyplývající z cenového marketingu nebo Elektronického tržiště.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Tabulka cenového marketingu se vyplňuje pouze do formuláře Žádosti o dotaci. Údaje v tabulce musí být vždy podloženy písemnou nebo e-mailovou nabídkou dodavatele, nebo vytištěným údajem z internetové nabídky firmy. Vyplněná tabulka cenového marketingu ve formuláři Žádosti o dotaci nebo záznam o průzkumu trhu z Elektronického tržiště, a ostatní přílohy k cenovému marketingu dle Seznamu dokumentace k cenovému marketingu dostupnému na internetových stránkách </a:t>
            </a:r>
            <a:r>
              <a:rPr lang="cs-CZ" sz="2000" b="0" i="0" u="none" strike="noStrike" baseline="0" dirty="0">
                <a:solidFill>
                  <a:srgbClr val="0462C1"/>
                </a:solidFill>
                <a:latin typeface="Calibri "/>
              </a:rPr>
              <a:t>www.szif.cz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Calibri "/>
              </a:rPr>
              <a:t>, jsou dokládány jako součást příloh k Žádosti o dotaci (pokud není ve Specifických podmínkách Pravidel o dokumentaci k výběru dodavatele uvedeno jinak). </a:t>
            </a:r>
          </a:p>
        </p:txBody>
      </p:sp>
    </p:spTree>
    <p:extLst>
      <p:ext uri="{BB962C8B-B14F-4D97-AF65-F5344CB8AC3E}">
        <p14:creationId xmlns:p14="http://schemas.microsoft.com/office/powerpoint/2010/main" val="19640839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3213</Words>
  <Application>Microsoft Office PowerPoint</Application>
  <PresentationFormat>Širokoúhlá obrazovka</PresentationFormat>
  <Paragraphs>196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</vt:lpstr>
      <vt:lpstr>Calibri Light</vt:lpstr>
      <vt:lpstr>Tahoma</vt:lpstr>
      <vt:lpstr>Trebuchet MS</vt:lpstr>
      <vt:lpstr>Verdana</vt:lpstr>
      <vt:lpstr>Motiv Office</vt:lpstr>
      <vt:lpstr>MAS SLAVKOVSKÉ BOJIŠTĚ</vt:lpstr>
      <vt:lpstr>PROGRAM </vt:lpstr>
      <vt:lpstr>ZÁKLADNÍ INFORMACE</vt:lpstr>
      <vt:lpstr>Zadávání zakázek</vt:lpstr>
      <vt:lpstr>Výdaje projektu</vt:lpstr>
      <vt:lpstr>Režim zakázek - Limity pro přímý nákup, CM, VŘ/ZŘ dle ZZVZ</vt:lpstr>
      <vt:lpstr>Režim zakázky dle DPH dle Příručky</vt:lpstr>
      <vt:lpstr>Termíny předkládání příloh dle Příručky</vt:lpstr>
      <vt:lpstr>Cenový marketing</vt:lpstr>
      <vt:lpstr>Cenový marketing</vt:lpstr>
      <vt:lpstr>Cenový marketing</vt:lpstr>
      <vt:lpstr> Přímý nákup a cenový marketing – personální a majetková propojenost </vt:lpstr>
      <vt:lpstr>Vygenerování formuláře Žádosti o platbu</vt:lpstr>
      <vt:lpstr>Vygenerování formuláře Žádosti o platbu</vt:lpstr>
      <vt:lpstr>Vygenerování formuláře Žádosti o platbu</vt:lpstr>
      <vt:lpstr>Vygenerování formuláře Žádosti o platbu</vt:lpstr>
      <vt:lpstr>Vygenerování formuláře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Odeslání Žádosti o platbu</vt:lpstr>
      <vt:lpstr>Povinné přílohy</vt:lpstr>
      <vt:lpstr>Povinné přílohy</vt:lpstr>
      <vt:lpstr>Povinné přílohy</vt:lpstr>
      <vt:lpstr>Hlášení o změnách </vt:lpstr>
      <vt:lpstr>Hlášení o změnách </vt:lpstr>
      <vt:lpstr>Hlášení o změnách </vt:lpstr>
      <vt:lpstr>Účetnictví</vt:lpstr>
      <vt:lpstr>Povinná informační a publikační opatření   </vt:lpstr>
      <vt:lpstr>Udržitelnost projektu, archivace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Romana Janíková</dc:creator>
  <cp:lastModifiedBy>Hana Tomanová</cp:lastModifiedBy>
  <cp:revision>17</cp:revision>
  <cp:lastPrinted>2025-02-04T13:13:50Z</cp:lastPrinted>
  <dcterms:created xsi:type="dcterms:W3CDTF">2018-02-05T12:10:07Z</dcterms:created>
  <dcterms:modified xsi:type="dcterms:W3CDTF">2025-02-04T13:18:09Z</dcterms:modified>
</cp:coreProperties>
</file>