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323" r:id="rId5"/>
    <p:sldId id="317" r:id="rId6"/>
    <p:sldId id="307" r:id="rId7"/>
    <p:sldId id="318" r:id="rId8"/>
    <p:sldId id="312" r:id="rId9"/>
    <p:sldId id="313" r:id="rId10"/>
    <p:sldId id="319" r:id="rId11"/>
    <p:sldId id="292" r:id="rId12"/>
    <p:sldId id="302" r:id="rId13"/>
    <p:sldId id="263" r:id="rId14"/>
    <p:sldId id="290" r:id="rId15"/>
    <p:sldId id="311" r:id="rId16"/>
    <p:sldId id="320" r:id="rId17"/>
    <p:sldId id="314" r:id="rId18"/>
    <p:sldId id="306" r:id="rId19"/>
    <p:sldId id="324" r:id="rId20"/>
    <p:sldId id="272" r:id="rId21"/>
    <p:sldId id="304" r:id="rId22"/>
    <p:sldId id="267" r:id="rId23"/>
    <p:sldId id="269" r:id="rId24"/>
    <p:sldId id="270" r:id="rId25"/>
    <p:sldId id="271" r:id="rId26"/>
    <p:sldId id="258" r:id="rId27"/>
    <p:sldId id="268" r:id="rId28"/>
    <p:sldId id="315" r:id="rId29"/>
    <p:sldId id="281" r:id="rId30"/>
    <p:sldId id="321" r:id="rId31"/>
    <p:sldId id="322" r:id="rId32"/>
    <p:sldId id="309" r:id="rId33"/>
    <p:sldId id="282" r:id="rId34"/>
    <p:sldId id="275" r:id="rId35"/>
  </p:sldIdLst>
  <p:sldSz cx="12192000" cy="6858000"/>
  <p:notesSz cx="6886575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D3B4D6B-E132-438F-93CF-6B92CEF2F7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182" cy="502675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EAE8226-850D-49AC-8314-57A9DEC41A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801" y="1"/>
            <a:ext cx="2984182" cy="502675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8A1CD223-2629-46F9-8D10-DF25F8670F9C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2A9EF0-563C-4EFE-B2EC-1E51E6FD1C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516040"/>
            <a:ext cx="2984182" cy="502674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r>
              <a:rPr lang="cs-CZ"/>
              <a:t>MAS Slavkovské bojiště, z. s., Hrušky 166, 683 52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3DB954-8340-4C87-B05D-1630A5097F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801" y="9516040"/>
            <a:ext cx="2984182" cy="502674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3403F4A3-D165-40D4-B4E7-5E2F9EAE7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4038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182" cy="502675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0801" y="1"/>
            <a:ext cx="2984182" cy="502675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E0633C36-61A5-4CA9-8C02-2B8FC69D53DF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658" y="4821507"/>
            <a:ext cx="5509260" cy="3944869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516040"/>
            <a:ext cx="2984182" cy="502674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r>
              <a:rPr lang="cs-CZ"/>
              <a:t>MAS Slavkovské bojiště, z. s., Hrušky 166, 683 52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0801" y="9516040"/>
            <a:ext cx="2984182" cy="502674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CE46813D-0D4B-418E-8F6F-53CF7D624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205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2F4D5-5CDE-4539-A737-C3084617D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69A403-264E-4F85-9ED2-48C5E3D46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CEFC85-DEAF-499A-BF80-9C244589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0D13-41C7-4C91-A183-AE0E7D875920}" type="datetime1">
              <a:rPr lang="cs-CZ" smtClean="0"/>
              <a:t>09.04.2025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F5A25-3155-42D2-8675-4F41DFC3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4E889C-1706-422F-9CB0-96661068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42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68A21-5692-40AB-846C-6BF89C90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04767A-4D60-4055-90AB-066E7D017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CCBEDD-C847-4DFE-AD21-939DF717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8A72-4254-4BDD-8F8F-B16D13376D84}" type="datetime1">
              <a:rPr lang="cs-CZ" smtClean="0"/>
              <a:t>09.04.2025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0BA5A4-BD24-4F21-8038-E471298D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7C2EEB-8061-4BC4-A0D6-7E97C4B8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28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64F5D2-FABF-4385-8CAD-816DC2FDE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80A7BD-1BD4-4896-BDA6-042CAB639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41EA64-55EC-4C43-97CF-F1272BD0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743C-8CDC-4B8B-A08B-70052CCBD9BB}" type="datetime1">
              <a:rPr lang="cs-CZ" smtClean="0"/>
              <a:t>09.04.2025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76C2A3-8D14-4DAF-9348-178C178D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64971F-37BE-418B-B9BB-43106B68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94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62067-0155-4423-9ABF-6BA17CEF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5D1F32-916A-4A0F-9052-3551D8054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B11BAE-B6B0-41CC-BF4A-7D1B3F74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062E-41D3-4B45-BDFA-CE26198850B1}" type="datetime1">
              <a:rPr lang="cs-CZ" smtClean="0"/>
              <a:t>09.04.2025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761AA1-1875-4BE8-9B5A-8F8C3C3C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FC07E7-BBA6-4CB4-9BE2-9787531E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25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3954B-9EB6-4EF1-8BAC-D3C31D05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B8EDD7D-AE39-4E4A-853D-CFFE2EF1B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50E018-CC28-4027-B39E-1C787D64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8944-EB65-48BE-AA8A-9DC5656F668D}" type="datetime1">
              <a:rPr lang="cs-CZ" smtClean="0"/>
              <a:t>09.04.2025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3E2F69-D8B2-4CF9-A3BF-60F4FCC8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2A7447-CCDB-4A42-BFEC-5EF048A4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62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41EF4-A284-4AF9-9188-C727311E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8476BF-F571-4A2E-8438-C68E90C9F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0F4562-568B-462B-8924-F3281B545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188425-FBFB-40D6-944D-BB9D027B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FA1B-27EE-4980-AF76-454627FAF259}" type="datetime1">
              <a:rPr lang="cs-CZ" smtClean="0"/>
              <a:t>09.04.2025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16E997-CF13-4750-8D93-3333B5C1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D55BE-B720-45FE-850E-DAD60801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23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C14D7-C8E9-48A8-AD4F-A99B6287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41F209-783C-43EA-9771-4BED4CE6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100A77-94A6-4FD0-8FB8-AE7C05996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774423F-9188-48B3-B8F9-8B00DE1AE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3E390B9-973B-4F9C-B256-74852F0C5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450D466-BF74-4A01-B6DE-49DA6A5C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8A93-567D-452C-A9B7-554FB5408BD4}" type="datetime1">
              <a:rPr lang="cs-CZ" smtClean="0"/>
              <a:t>09.04.2025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664E71D-A2C2-457D-80D5-EA2A31A8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6E7702E-104B-4B9B-A5DA-31E24ABA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89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2347E-41E0-4DA2-9D5E-ED09F9B8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7F777D-1233-4994-BBDE-541CFAD5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8751-CCE8-4910-9BE9-2C0C478BEA7C}" type="datetime1">
              <a:rPr lang="cs-CZ" smtClean="0"/>
              <a:t>09.04.2025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74706D-FD0C-4898-8D7F-64C52697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54D8D0-F05E-4FAC-B22C-804953CF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30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378BA48-6BAF-420E-9B30-0B39127C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8E31-EE97-4DE8-89DF-3DA476F9DA4D}" type="datetime1">
              <a:rPr lang="cs-CZ" smtClean="0"/>
              <a:t>09.04.2025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F1DB51-B635-44F2-90BD-7B3316F7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4F4C60-8F21-4A93-95EE-381A592F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50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8E9B1-721F-49F6-AAD6-F257ACCC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9BED63-B42C-4A96-84F9-20E72403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477CA50-DEC3-40C5-ACF6-BA699FE74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23D9B8-7B1B-4F9C-A1D9-534B788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E326-2214-4F41-A844-C834D0A08C58}" type="datetime1">
              <a:rPr lang="cs-CZ" smtClean="0"/>
              <a:t>09.04.2025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8D6582-5AE4-4E72-9400-18CF271F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A571B2-8735-4B35-94D0-4580E156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33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66EFA-B255-4AA5-9997-09049FE8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05BC6A-227E-4B5E-BB96-CCDAC51CB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6B11F88-1E7D-45C0-ADD2-46F86FF23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E2BD36-3547-41D7-A4BB-052C2FC5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FD77-7FE8-4439-A545-AFBEBEF4B437}" type="datetime1">
              <a:rPr lang="cs-CZ" smtClean="0"/>
              <a:t>09.04.2025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5B4C51-6F76-4F1C-8CE5-DA81879A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543D35-F0B8-4B19-AEAB-E4AB7915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04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5EC4CD-E936-4837-A63B-B0226E06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D8AB67-54C1-4DFF-BD9D-8C6AEA850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04842F-9E8F-45E3-B22B-70CDB0786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26B4-C2A0-456E-99FF-B8471237F7DC}" type="datetime1">
              <a:rPr lang="cs-CZ" smtClean="0"/>
              <a:t>09.04.2025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CACCC-9C86-4FC0-ADF7-2AFB2414B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62994F-0104-417D-81D0-098A11965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4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lavkovskebojiste.cz/2025/03/27/planovana-vyzva-ze-szp-pro-podnikatele-obce-a-nn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vkovskebojiste.cz/" TargetMode="External"/><Relationship Id="rId2" Type="http://schemas.openxmlformats.org/officeDocument/2006/relationships/hyperlink" Target="mailto:tomanova@slavkovskebojiste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2182C-1DF4-4483-8E34-98E8D9C4C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6646"/>
            <a:ext cx="9144000" cy="992187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SEMINÁŘ PRO ŽADATELE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F55376-04A5-471F-814C-BC847EEA8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078" y="1571167"/>
            <a:ext cx="9144000" cy="1655762"/>
          </a:xfrm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Výzva č. 3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Společná zemědělská politika (SZP)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1EBC4C72-7654-43C8-BFDD-E5E5AAAF0445}"/>
              </a:ext>
            </a:extLst>
          </p:cNvPr>
          <p:cNvSpPr txBox="1">
            <a:spLocks/>
          </p:cNvSpPr>
          <p:nvPr/>
        </p:nvSpPr>
        <p:spPr>
          <a:xfrm>
            <a:off x="1524000" y="4557150"/>
            <a:ext cx="9144000" cy="48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9. 4. 2025 od 14:30 hasičská zbrojnice Hrušky u Slavkova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5402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6AC94-51F3-8C59-C19F-15F3BDA7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REŽIM PODPORY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1CC88-CDE2-F20D-35A3-1CABB80A2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Režim podpory: str. 33 Pravidel</a:t>
            </a:r>
          </a:p>
          <a:p>
            <a:r>
              <a:rPr lang="cs-CZ" sz="2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Režim nezakládající veřejnou podporu - </a:t>
            </a:r>
            <a:r>
              <a:rPr lang="cs-CZ" sz="23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žádná ekonomická činnost (např. budování obecní infrastruktury, vzdělávání, infrastruktura v oblasti kultury, veřejné knihovny)</a:t>
            </a:r>
          </a:p>
          <a:p>
            <a:r>
              <a:rPr lang="cs-CZ" sz="1900" b="1" dirty="0">
                <a:solidFill>
                  <a:srgbClr val="000000"/>
                </a:solidFill>
                <a:latin typeface="Arial" panose="020B0604020202020204" pitchFamily="34" charset="0"/>
              </a:rPr>
              <a:t>Režim ABER – </a:t>
            </a:r>
            <a:r>
              <a:rPr lang="cs-CZ" sz="1900" dirty="0">
                <a:solidFill>
                  <a:srgbClr val="000000"/>
                </a:solidFill>
                <a:latin typeface="Arial" panose="020B0604020202020204" pitchFamily="34" charset="0"/>
              </a:rPr>
              <a:t>projektu musí být v souladu s čl. 60 a 61 ABER – výzkum, vývoj, inovace, životní prostředí, lesnictví, kulturní dědictví, propagace potravinářských výrobků neuvedených v příloze Smlouvy, sport</a:t>
            </a:r>
          </a:p>
          <a:p>
            <a:pPr marL="457200" lvl="1" indent="0">
              <a:buNone/>
            </a:pPr>
            <a:r>
              <a:rPr lang="cs-CZ" sz="1900" dirty="0">
                <a:solidFill>
                  <a:srgbClr val="000000"/>
                </a:solidFill>
                <a:latin typeface="Arial" panose="020B0604020202020204" pitchFamily="34" charset="0"/>
              </a:rPr>
              <a:t>Dle čl. 61 ABER - Projekt nesmí přesáhnout výši 200 000 EUR výdajů, ze kterých je stanovena dotace</a:t>
            </a:r>
          </a:p>
          <a:p>
            <a:pPr marL="457200" lvl="1" indent="0">
              <a:buNone/>
            </a:pPr>
            <a:r>
              <a:rPr lang="cs-CZ" sz="1900" dirty="0">
                <a:solidFill>
                  <a:srgbClr val="000000"/>
                </a:solidFill>
                <a:latin typeface="Arial" panose="020B0604020202020204" pitchFamily="34" charset="0"/>
              </a:rPr>
              <a:t>Dle čl. 60 ABER – nesmí podpora celkově pro jeden podnik překročit 2 mil. EUR</a:t>
            </a:r>
          </a:p>
          <a:p>
            <a:r>
              <a:rPr lang="cs-CZ" sz="2300" b="1" dirty="0">
                <a:solidFill>
                  <a:srgbClr val="000000"/>
                </a:solidFill>
                <a:latin typeface="Arial" panose="020B0604020202020204" pitchFamily="34" charset="0"/>
              </a:rPr>
              <a:t>Režim de minimis </a:t>
            </a:r>
            <a:r>
              <a:rPr lang="cs-CZ" sz="2300" dirty="0">
                <a:solidFill>
                  <a:srgbClr val="000000"/>
                </a:solidFill>
                <a:latin typeface="Arial" panose="020B0604020202020204" pitchFamily="34" charset="0"/>
              </a:rPr>
              <a:t>– celková výše podpory poskytnutá jednomu subjektu nesmí v kterémkoli tříletém období přesáhnout částku 200 000 EUR.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66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CF22A-BE48-44A5-9E79-06CB33B2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ZPŮSOBILÉ VÝDAJE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EF120F-A387-45A4-AE20-1E9ADDA0D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Dotaci lze poskytnout na investice do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staveb, strojů, technologií a dalšího vybavení pro vyjmenované zařízení:</a:t>
            </a:r>
          </a:p>
          <a:p>
            <a:pPr lvl="1"/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movitý majetek, který byl vyroben v období tří let před rokem registrace Žádosti o dotaci na MAS a nebyl používán;</a:t>
            </a:r>
          </a:p>
          <a:p>
            <a:pPr lvl="1"/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investice, tj. na výdaje na výstavbu nebo zhodnocení nemovitého majetku, nákup nových strojů a vybavení;</a:t>
            </a:r>
          </a:p>
          <a:p>
            <a:pPr lvl="1"/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Nejedná se jen o investiční výdaje, které splňují klasifikaci hmotného a nehmotného majetku dle zákona o účetnictví, ale i drobný dlouhodobý hmotný majetek. </a:t>
            </a:r>
          </a:p>
          <a:p>
            <a:pPr lvl="1"/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</a:t>
            </a:r>
            <a:r>
              <a:rPr lang="cs-CZ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Fiche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5 lze podpořit i neinvestiční výdaje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cs-CZ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just"/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Dále je možné poskytnout dotaci také na obecné náklady spojené s přípravou a realizací projektu se stavebními výdaji, které vznikly nejdříve ke dni 1. 1. 2023 a byly skutečně zrealizovány a uhrazeny nejpozději do data předložení Žádosti o platbu.</a:t>
            </a:r>
          </a:p>
          <a:p>
            <a:pPr marR="0" algn="just"/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Obecné náklady spojené s přípravou a realizací projektu se stavebními výdaji:</a:t>
            </a:r>
          </a:p>
          <a:p>
            <a:pPr lvl="1" algn="just"/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ke stavebnímu řízení (ohlášení stavby či jiné jednání se stavebním úřadem), odborné posudky ve vztahu k životnímu prostředí, položkové rozpočty, dokumentace skutečného provedení stavby po dokončení stavby, technický dozor stavebníka, autorský dozor projektanta,</a:t>
            </a:r>
          </a:p>
          <a:p>
            <a:pPr lvl="1" algn="just"/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maximálně 7 % způsobilých stavebních výdajů, ze kterých je stanovena dotace.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802C4-3BA6-8359-9FCA-4F8A757B3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ZPŮSOBILÉ VÝDAJE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F0678-90F7-D460-9B3D-D18F6C93B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Způsobilé výdaje, ze kterých je stanovena dotace, jsou realizovány/ vynaloženy následující formou:</a:t>
            </a:r>
          </a:p>
          <a:p>
            <a:r>
              <a:rPr lang="cs-CZ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bezhotovostní platbou – žadatel/příjemce dotace je povinen realizovat finanční operace související s financováním výdajů, ze kterých je stanovena dotace, pouze prostřednictvím vlastního bankovního účtu,</a:t>
            </a:r>
          </a:p>
          <a:p>
            <a:r>
              <a:rPr lang="cs-CZ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hotovostní platbou – maximální výše výdajů, ze kterých je stanovena dotace, realizovaných v hotovosti v rámci jednoho projektu může činit 100 000 Kč.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Výdaje, ze kterých je stanovena dotace, musí být doloženy příslušnými doklady, a to:</a:t>
            </a:r>
          </a:p>
          <a:p>
            <a:r>
              <a:rPr lang="cs-CZ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účetním/daňovým dokladem (do hodnoty zakázky nepřevyšující hodnotu 100 000 Kč bez DPH),</a:t>
            </a:r>
          </a:p>
          <a:p>
            <a:r>
              <a:rPr lang="cs-CZ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smlouvou v případě, že hodnota zakázky přesáhne 100 000 Kč bez DPH; pokud výdaj nepřesáhne hodnotu 500 000 Kč bez DPH, lze smlouvu nahradit objednávkou (akceptovatelná je i internetová objednávka).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07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9B6D9-FCFB-4684-BF16-AB5BFC16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ZÁKLADNÍ PODMÍNKY PRO POSKYTNUTÍ DOTACE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35027B-8134-41FE-B203-AFE1EC33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75" y="155929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 lze realizovat pouze na území MAS Slavkovské bojiště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žadatel zabezpečuje financování projektu nejprve z vlastních zdrojů (ex-post financování)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výdaje, ze kterých je stanovena dotace, mohou vzniknout </a:t>
            </a: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nejdříve ke dni podání Žádosti o dotaci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 musí být realizován do 24 měsíců od podpisu Dohody o poskytnutí dotace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realizací projektu vznikne samostatný funkční celek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lhůta vázanosti projektu na účel (udržitelnost) 5 let začíná běžet od data převedení dotace (konečné platby) na účet příjemce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žadatel je povinen dodržovat požadavky na publicitu v souladů s PŘÍRUČKA PRO PUBLICITU STRATEGICKÝ PLÁN SZP NA OBDOBÍ 2023–2027 (příloha výzvy)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příjemce dotace je povinen uchovávat veškeré doklady týkající se poskytnuté dotace, a to po dobu nejméně 10 let od proplacení dotace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1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D78AF-F710-4906-919E-C536AF1F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PODMÍNKY PŘIJATELNOSTI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5C081F-C4B2-4815-84BC-BAD300441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451350"/>
          </a:xfrm>
        </p:spPr>
        <p:txBody>
          <a:bodyPr>
            <a:norm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Přípustné způsoby uspořádání právních vztahů k nemovitostem, na kterých jsou realizovány stavební výdaje, jsou: vlastnictví, spoluvlastnictví s min. 50 % podílem, věcné břemeno a právo stavby. V případě pozemku pod stavbou je přípustný také nájem.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Přípustné způsoby uspořádání právních vztahů k nemovitostem, do kterých/na kterých budou umístěny podpořené stroje, technologie nebo vybavení, jsou: vlastnictví, spoluvlastnictví s min. 50% podílem, nájem, pacht, výpůjčka, věcné břemeno a právo stavby.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Příjemce prokazuje uspořádání právních vztahů k nemovitostem při kontrole na místě předložením příslušných dokumentů (výpis z katastru nemovitostí není nutné dokládat). </a:t>
            </a:r>
            <a:endParaRPr lang="cs-CZ" sz="4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realizace projektu na cizích pozemcích lze nahradit nájemní/pachtovní smlouvu či smlouvu o výpůjčce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písemným souhlasem vlastníků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dotčených nemovitostí s realizací projektu.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stavebních výdajů, které souvisí s realizací veřejně volně přístupných objektů (např. informačních cedulí, drobných kulturních památek apod.) lze akceptovat i jen písemný souhlas vlastníků.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případě, že je předmět projektu realizován příspěvkovou organizací, tak lze za vlastnictví považovat i majetek svěřený do správy příspěvkové organizace, což se prokazuje zřizovací listinou.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75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D78AF-F710-4906-919E-C536AF1F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PODMÍNKY PŘIJATELNOSTI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5C081F-C4B2-4815-84BC-BAD300441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451350"/>
          </a:xfrm>
        </p:spPr>
        <p:txBody>
          <a:bodyPr>
            <a:norm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Žadatel/příjemce dotace musí splňovat podmínky stanovené zvoleným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režimem podpory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(viz kapitola 8 Specifických podmínek Pravidel části B.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 podání Žádosti o dotaci na RO SZIF jsou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preferenční kritéria závazná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jakékoliv nesplnění podmínek preferenčních kritérií, nebo předložení nepravdivých či neúplných údajů pro hodnocení preferenčních kritérií se posuzuje jako nedodržení podmínek Pravidel pro konečné žadatele.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využití části objektu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který je předmětem projektu, pro jiné účely, než jsou cíle a účel intervence/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Fiche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postupuje žadatel podle metodiky uvedené v příloze č. 10 Pravidel pro konečné žadatele – Metodika stanovení výdajů, na které může být poskytnuta dotace, v případě využití části objektu, který je předmětem projektu, pro jiné účely, než jsou cíle a účel intervence/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Fiche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Pokud se projekt týká novostavby, musí více než 50 % stavby sloužit účelu a cíli intervence/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Fiche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knihoven se jedná o knihovny zřízené podle §3 odst. 1 písm. c) zákona č. 257/2001 Sb. o knihovnách a podmínkách provozování veřejných knihovnických a informačních služeb, ve znění pozdějších předpisů, a zároveň se nejedná o profesionální knihovnu dle seznamu profesionálních knihoven podporovaných z Integrovaného regionálního operačního programu 2021-2027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0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27143-ECCF-D34D-FA66-51A2417F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DALŠÍ PODMÍNKY – </a:t>
            </a:r>
            <a:r>
              <a:rPr lang="cs-CZ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7F0AB-25AA-3D57-9F2C-E4C3554A5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Zpracováním produktu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rozumí jakékoli zpracování produktu (změna povahy produktu), s výjimkou činností probíhajících v zemědělských podnicích a potřebných pro přípravu živočišných nebo rostlinných produktů k prvnímu prodeji.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Uváděním produktů na trh se rozumí přechovávání nebo vystavování produktu za účelem jeho prodeje, nabízení produktu k prodeji, dodávka produktu nebo jakýkoliv další způsob umístění produktu na trh s výjimkou prvního prodeje prvovýrobcem (zemědělcem) dalším prodejcům nebo zpracovatelům a veškerých činností souvisejících s přípravou produktu k tomuto prvnímu prodeji; prodej od prvovýrobce konečnému spotřebiteli (zemědělcem konečným spotřebitelům) se považuje za uvádění produktů na trh, pokud k němu dojde v samostatných prostorách nebo zařízeních vyhrazených pro tento účel. </a:t>
            </a:r>
          </a:p>
          <a:p>
            <a:pPr algn="l"/>
            <a:r>
              <a:rPr lang="cs-CZ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pořízení vozidla musí mít žadatel/příjemce dotace sídlo/trvalé bydliště nebo </a:t>
            </a:r>
            <a:r>
              <a:rPr lang="pl-PL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lhůty vázanosti projektu na účel.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54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D88A0-9801-46F0-65DC-E2988641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DALŠÍ PODMÍNKY – </a:t>
            </a:r>
            <a:r>
              <a:rPr lang="cs-CZ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4524CD-A2FF-6198-C3EE-67DAD8D0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Dotaci nelze poskytnout na střední a vysoké školy, profesionální knihovny, nákup knih, časopisů a tiskovin (včetně digitálních forem).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případě, že je žadatelem obec nebo svazek obcí, může být projekt provozován rovněž právnickou osobou zřízenou/založenou touto obcí/tímto svazkem obcí, nebo v případě využívání předmětu dotace pouze k volnočasovým aktivitám i jiným subjektem.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</a:t>
            </a:r>
            <a:r>
              <a:rPr lang="cs-CZ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dětských hřišť a sportovišť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realizovaných v rámci aktivity b) budou podporovány projekty </a:t>
            </a:r>
            <a:r>
              <a:rPr lang="cs-CZ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sloužící široké veřejnosti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jejich užívání není zpoplatněno a jsou veřejně přístupné.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Školská zařízení se týkají pouze základních a mateřských škol, zároveň nebudou podporovány aktivity ve školách zřízených dle §16 odst. 9 zákona č. 561/2004 Sb., o předškolním, základním, středním, vyšším odborném a jiném vzdělávání (školský zákon), ve znění pozdějších předpisů, a ve školách zřízených při zařízeních pro výkon ústavní a ochranné výchovy.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případě, že je předmět dotace využit i na hospodářskou činnost, nelze zvolit režim nezakládá veřejnou podporu, ale </a:t>
            </a:r>
            <a:r>
              <a:rPr lang="cs-CZ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 minimis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nebo ABER.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případě, že je žadatelem </a:t>
            </a:r>
            <a:r>
              <a:rPr lang="cs-CZ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nestátní nezisková organizace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musí se jednat o subjekt </a:t>
            </a:r>
            <a:r>
              <a:rPr lang="cs-CZ" sz="18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 historií alespoň dva roky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před podáním Žádosti o dotaci na MAS v oblasti, která je předmětem dotace.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Projekty týkající se objektů, na který se vztahuje památková ochrana podle zákona č. 20/1987 Sb., o státní památkové péči, ve znění pozdějších předpisů, musí být v souladu se stanoviskem příslušného orgánu památkové péče.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582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FA8B5-D383-FACF-0F5D-F7129009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3FA36-EAA7-82F3-B0A6-C74DBA8E8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případě, že součástí projektu jsou stavební výdaje, </a:t>
            </a:r>
            <a:r>
              <a:rPr lang="cs-CZ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fotodokumentace výchozího stavu </a:t>
            </a:r>
            <a:r>
              <a:rPr lang="cs-CZ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před realizací projektu. </a:t>
            </a:r>
          </a:p>
          <a:p>
            <a:r>
              <a:rPr lang="cs-CZ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případě, že projekt/část projektu podléhá řízení stavebního úřadu, pak ke dni podání na RO SZIF platné a pravomocné (v případě veřejnoprávní smlouvy platné a účinné) odpovídající </a:t>
            </a:r>
            <a:r>
              <a:rPr lang="cs-CZ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povolení stavebního úřadu </a:t>
            </a:r>
            <a:r>
              <a:rPr lang="cs-CZ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(dle Obecných podmínek Pravidel, kapitola 1 „řízením stavebního úřadu“), na jehož základě lze projekt realizovat. </a:t>
            </a:r>
          </a:p>
          <a:p>
            <a:r>
              <a:rPr lang="cs-CZ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případě, že projekt/část projektu podléhá řízení stavebního úřadu, pak stavebním úřadem </a:t>
            </a:r>
            <a:r>
              <a:rPr lang="cs-CZ" sz="6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ověřená projektová dokumentace </a:t>
            </a:r>
            <a:r>
              <a:rPr lang="cs-CZ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předkládaná k řízení stavebního úřadu v souladu se zákonem č. 183/2006 Sb., o územním plánování a stavebním řádu (stavební zákon), ve znění pozdějších předpisů, a příslušnými prováděcími předpisy. </a:t>
            </a:r>
          </a:p>
          <a:p>
            <a:r>
              <a:rPr lang="cs-CZ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 projektu vyžadujícího posouzení vlivu záměru na životní prostředí dle přílohy č. 1 zákona č. 100/2001 Sb., o posuzování vlivů na životní prostředí a o změně některých souvisejících zákonů (zákon o posuzování vlivů na životní prostředí) sdělení, že záměr nepodléhá zjišťovacímu řízení nebo závěr zjišťovacího řízení, že záměr nepodléhá dalšímu posuzování…</a:t>
            </a:r>
          </a:p>
          <a:p>
            <a:r>
              <a:rPr lang="cs-CZ" sz="6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Souhlasné stanovisko Ministerstva životního prostředí dle závazného vzoru. Příloha bude požadována pouze v případě, kdy předmětem dotace bude výstavba/rekonstrukce oplocení pastevního areálu nebo chov </a:t>
            </a:r>
            <a:r>
              <a:rPr lang="cs-CZ" sz="6000" b="0" i="0" u="none" strike="noStrike" baseline="0" dirty="0">
                <a:latin typeface="Arial" panose="020B0604020202020204" pitchFamily="34" charset="0"/>
              </a:rPr>
              <a:t>vodní drůbeže, lesní a polní cesty, stezky, prvky územního systému ekologické stability, protierozní opatření a neproduktivní infrastruktura v krajině (viz příloha č. 8 Pravidel pro konečné žadatele). </a:t>
            </a:r>
          </a:p>
          <a:p>
            <a:r>
              <a:rPr lang="cs-CZ" sz="6000" b="0" i="0" u="none" strike="noStrike" baseline="0" dirty="0">
                <a:latin typeface="Arial" panose="020B0604020202020204" pitchFamily="34" charset="0"/>
              </a:rPr>
              <a:t>Pokud se jedná o žadatele, který musí pro splnění definice či režimu podpory spadat do MSP, Prohlášení o zařazení podniku do kategorie mikropodniků, malých a středních podniků dle vzoru v příloze č. 4 Pravidel</a:t>
            </a:r>
          </a:p>
          <a:p>
            <a:r>
              <a:rPr lang="cs-CZ" sz="6000" b="0" i="0" u="none" strike="noStrike" baseline="0" dirty="0">
                <a:latin typeface="Arial" panose="020B0604020202020204" pitchFamily="34" charset="0"/>
              </a:rPr>
              <a:t>Identifikace příjemců dotací, u nichž je prokázání vyžadováno – elektronický PDF formulář je dokládán na SZIF prostřednictvím Portálu farmáře v sekci “Průřezové přílohy”. </a:t>
            </a:r>
          </a:p>
          <a:p>
            <a:r>
              <a:rPr lang="cs-CZ" sz="6000" dirty="0">
                <a:latin typeface="Arial" panose="020B0604020202020204" pitchFamily="34" charset="0"/>
              </a:rPr>
              <a:t>Přílohy stanovené MAS k PK</a:t>
            </a:r>
            <a:endParaRPr lang="cs-CZ" sz="6000" b="0" i="0" u="none" strike="noStrike" baseline="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356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27C48-6C56-99CA-DCE7-5B615214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u="sng" dirty="0">
                <a:latin typeface="Arial" panose="020B0604020202020204" pitchFamily="34" charset="0"/>
              </a:rPr>
              <a:t>Přílohy stanovené MAS k PK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29AC1-8A87-907F-1BDD-C52194E7B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Přílohy, které se dokládají k vyhodnocení preferenčního kritéria, pokud za něj žadatel požaduje body.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Přílohy budou k žádosti přiloženy prostřednictvím Portálu farmáře, nedoložení příloh u PK nepovede k ukončení administrace žádosti, ale žadatel ztratí nárok na bodové zvýhodnění v rámci daných preferenčních kritérií.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5 – výpis z programu rozvoje obce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4 –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velikost žadatele - doložit výpis zaměstnanců pro sociální pojištění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Certifikáty v případě PK Ekologické hospodaření nebo držitel značky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Body za využití stávající stavby – výpis z KN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3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46575-4A21-465E-B80A-1A22CA4A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PROGRAM SEMINÁŘE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898028-FE25-40CD-B74E-06E0B391E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Zaměření výzvy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Termíny výzvy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Způsobilé výdaje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Základní podmínky pro poskytnutí dotace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Podmínky přijatelnosti, povinné přílohy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Zadávání zakázek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Postup při podání žádosti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Hodnocení a výběr projektů</a:t>
            </a:r>
          </a:p>
        </p:txBody>
      </p:sp>
    </p:spTree>
    <p:extLst>
      <p:ext uri="{BB962C8B-B14F-4D97-AF65-F5344CB8AC3E}">
        <p14:creationId xmlns:p14="http://schemas.microsoft.com/office/powerpoint/2010/main" val="3918891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5406F-9E77-4D40-877C-09155F53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ZADÁVÁNÍ ZAKÁZEK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DF6077-A03C-405D-9A31-C40D50AF8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800" b="1" i="0" u="none" strike="noStrike" baseline="0" dirty="0">
                <a:solidFill>
                  <a:srgbClr val="006F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Příručka SP SZP 2023 -2027, verze 1 a 1.2</a:t>
            </a:r>
            <a:r>
              <a:rPr lang="pl-PL" sz="2800" b="0" i="0" u="none" strike="noStrike" baseline="0" dirty="0">
                <a:solidFill>
                  <a:srgbClr val="006F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cs-CZ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Limity pro PN, CM, VŘ/ZŘ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cs-CZ" sz="2800" b="1" i="0" u="none" strike="noStrike" baseline="0" dirty="0">
                <a:solidFill>
                  <a:srgbClr val="006F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Neveřejný zadavatel a zároveň dotace ≤ 50 %</a:t>
            </a:r>
            <a:r>
              <a:rPr lang="cs-CZ" sz="2800" b="0" i="0" u="none" strike="noStrike" baseline="0" dirty="0">
                <a:solidFill>
                  <a:srgbClr val="006F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Kč bez DPH	</a:t>
            </a:r>
          </a:p>
          <a:p>
            <a:r>
              <a:rPr lang="cs-CZ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přímý nákup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≤ (2.000.000 na dodávky/služby nebo 6.000.000 na stavební práce)	</a:t>
            </a:r>
          </a:p>
          <a:p>
            <a:r>
              <a:rPr lang="cs-CZ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VŘ v otevřené výzvě</a:t>
            </a: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˃ (2.000.000 na dodávky/služby nebo 6.000.000 na stavební práce)	</a:t>
            </a:r>
          </a:p>
          <a:p>
            <a:pPr marL="0" indent="0">
              <a:buNone/>
            </a:pPr>
            <a:r>
              <a:rPr lang="cs-CZ" sz="2800" b="1" i="0" u="none" strike="noStrike" baseline="0" dirty="0">
                <a:solidFill>
                  <a:srgbClr val="006F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Veřejný zadavatel nebo dotace ˃ 50 %</a:t>
            </a:r>
            <a:r>
              <a:rPr lang="cs-CZ" sz="2800" b="0" i="0" u="none" strike="noStrike" baseline="0" dirty="0">
                <a:solidFill>
                  <a:srgbClr val="006F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Kč bez DPH	</a:t>
            </a:r>
          </a:p>
          <a:p>
            <a:r>
              <a:rPr lang="cs-CZ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přímý nákup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≤ 500.000 na zakázku na dodávky/služby/stavební práce	</a:t>
            </a:r>
          </a:p>
          <a:p>
            <a:r>
              <a:rPr lang="cs-CZ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cenový marketing</a:t>
            </a: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˃ 500.000 a zároveň ≤ (2.000.000 na dodávky/služby nebo 6.000.000 na stavební práce)</a:t>
            </a:r>
          </a:p>
          <a:p>
            <a:r>
              <a:rPr lang="cs-CZ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ZŘ dle ZZVZ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˃ (2.000.000 na dodávky/služby nebo 6.000.000 na stavební práce)	</a:t>
            </a:r>
          </a:p>
          <a:p>
            <a:pPr marL="457200" lvl="1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99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A7F3F-CE44-6529-D06A-E771D9BD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ZADÁVÁNÍ ZAKÁZEK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CF5526-E30A-C23F-EA14-BBECCFD46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i="0" u="none" strike="noStrike" baseline="0" dirty="0">
                <a:solidFill>
                  <a:srgbClr val="EC7C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400" b="1" i="0" u="none" strike="noStrike" baseline="0" dirty="0">
                <a:solidFill>
                  <a:srgbClr val="EC7C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ŘÍRUČKA SP SZP 2023-2027 – PŘÍMÉ NÁKUPY</a:t>
            </a:r>
            <a:endParaRPr lang="cs-CZ" sz="2400" b="0" i="0" u="none" strike="noStrike" baseline="0" dirty="0">
              <a:solidFill>
                <a:srgbClr val="EC7C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2400" b="1" i="0" u="none" strike="noStrike" baseline="0" dirty="0">
                <a:solidFill>
                  <a:srgbClr val="4471C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Přímé nákupy - prokazování realizace zakázky za ceny obvyklé</a:t>
            </a:r>
            <a:endParaRPr lang="cs-CZ" sz="2400" b="0" i="0" u="none" strike="noStrike" baseline="0" dirty="0">
              <a:solidFill>
                <a:srgbClr val="4471C4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Doporučujeme mít k dispozici porovnání srovnatelných produktů, služeb jako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doklad realizace nákupu za ceny v místě a čase obvyklé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např. veřejné nabídky z internetu, ceníkové podklady, e-mailové nabídky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 doby realizace přímého nákupu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Zároveň žadatelům doporučujeme mít k dispozici minimálně jednu takovouto „referenční nabídku“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 doby aktualizace Žádosti o dotaci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 případ v budoucnu možného doložení zvolení správného režimu zakázky. </a:t>
            </a:r>
            <a:endParaRPr lang="cs-CZ" sz="3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600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65D6C-E138-4510-8627-371D356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POSTUP PŘI PODÁNÍ ŽÁDOSTI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A96078-835F-4949-98C9-4795CA78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42" y="1690688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Žádost o dotaci se podává přes Portál Farmáře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Uživatelé, kteří dosud nemají účet na Portálu Farmáře, mohou o přístupové údaje požádat: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osobně na podatelně Regionálního odboru SZIF v Brně, Kotlářská 902/53 nebo na pracovišti Oddělení příjmu žádostí a LPIS (bývalé AZV – Agentury pro zemědělství a venkov) ve Vyškově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prostřednictvím datové schránky nebo e-podatelny s elektronickým podpisem</a:t>
            </a:r>
          </a:p>
        </p:txBody>
      </p:sp>
    </p:spTree>
    <p:extLst>
      <p:ext uri="{BB962C8B-B14F-4D97-AF65-F5344CB8AC3E}">
        <p14:creationId xmlns:p14="http://schemas.microsoft.com/office/powerpoint/2010/main" val="862382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CF648-F840-40B4-BF0F-76DEA0AB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HODNOCENÍ A VÝBĚR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9BC168-772B-42A6-BFED-C8725755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Kontrola formálních náležitostí, obsahové správnosti a přijatelnosti projektu probíhá v kanceláři MAS Slavkovské bojiště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případě, že budou při kontrole zjištěny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nenapravitelné nedostatky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žádost vyřazena z dalšího procesu administrace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napravitelné nedostatky (příp. chybějící údaje)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žadatel je vyzván k nápravě s pevně daným termínem pro doplnění, který nesmí být kratší než 5 pracovních dnů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opravu může žadatel provést max. dvakrát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proti výsledku této fáze hodnocení, stejně jako proti výsledku další fáze hodnocení (věcného hodnocení), lze podat žádost o přezkum</a:t>
            </a:r>
          </a:p>
        </p:txBody>
      </p:sp>
    </p:spTree>
    <p:extLst>
      <p:ext uri="{BB962C8B-B14F-4D97-AF65-F5344CB8AC3E}">
        <p14:creationId xmlns:p14="http://schemas.microsoft.com/office/powerpoint/2010/main" val="1767097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A5AE8-BC81-4249-ABB0-5187ED76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HODNOCENÍ A VÝBĚR PROJEKTŮ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FA7927-20B3-43B2-8F86-FF172F4D4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Věcné hodnocení projektu probíhá podle předem daných preferenčních kritérií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hodnocení každého projektu provádějí nezávisle dva hodnotitelé zvolení z členů Výběrové komise MAS 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jednotlivé Žádosti o dotaci jsou na jednání Výběrové komise seřazeny sestupně dle získaného bodového hodnocení (nutno splnit minimální bodovou hranici jinak je žádost vyřazena z dalšího procesu hodnocení)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výběr projektů následně schvaluje Rada MAS 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podrobný postup podání žádosti, hodnocení a výběru projektů, včetně lhůt pro provedení jednotlivých úkonů je popsán v přílohách výzvy:</a:t>
            </a:r>
          </a:p>
          <a:p>
            <a:pPr lvl="1"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Způsob výběru projektů na MAS</a:t>
            </a:r>
          </a:p>
          <a:p>
            <a:pPr lvl="1"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Pravidla, kterými se stanovují podmínky pro poskytování dotace na projekty rozvoje venkova rámci Strategického plánu SZP na období 2023–2027 (dále jen „Pravidla pro žadatele“)</a:t>
            </a:r>
          </a:p>
        </p:txBody>
      </p:sp>
    </p:spTree>
    <p:extLst>
      <p:ext uri="{BB962C8B-B14F-4D97-AF65-F5344CB8AC3E}">
        <p14:creationId xmlns:p14="http://schemas.microsoft.com/office/powerpoint/2010/main" val="2388347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A4CCE-E8C8-45C4-9FD8-DFB604BC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POSTUP PO VÝBĚRU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47AB7A-1D97-49EB-AC0F-7933529E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 výběru projektů MAS vybrané žádosti včetně verifikovaných příloh elektronicky podepíše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žadatel elektronicky podepsanou žádost včetně příloh pošle přes svůj účet na Portálu Farmáře na Regionální odbor SZIF v Brně nejpozději do 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31. 7. 2025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 zaregistrování žádosti bude žadatel informován prostřednictvím Portálu Farmáře, získá jednací číslo projektu a dál komunikuje se SZIF prostřednictvím Portálu Farmáře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doporučujeme aktivovat si zasílání notifikačních zpráv na e-mail (návod přiložen ve složce)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nedodržení termínu je nejčastějším důvodem k vyřazení žádosti </a:t>
            </a:r>
          </a:p>
        </p:txBody>
      </p:sp>
    </p:spTree>
    <p:extLst>
      <p:ext uri="{BB962C8B-B14F-4D97-AF65-F5344CB8AC3E}">
        <p14:creationId xmlns:p14="http://schemas.microsoft.com/office/powerpoint/2010/main" val="1008263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5BB50-4A66-4DE8-B339-99A5C5C1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8AFEEBE-4A36-4886-9729-82B8F795E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0720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5DD62-4801-4EEC-B64C-FB64A4DB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18D926-9C61-4CE0-BE00-F1DC71455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D01622-22A2-4AC2-8131-8756433A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47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B71C7-DC13-2A5C-FEF2-176B8226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PODÁNÍ ŽÁDOSTI – kontaktní údaje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5150A2B-204D-763A-03B3-598F08E09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135" y="1825625"/>
            <a:ext cx="10095730" cy="4351338"/>
          </a:xfrm>
        </p:spPr>
      </p:pic>
    </p:spTree>
    <p:extLst>
      <p:ext uri="{BB962C8B-B14F-4D97-AF65-F5344CB8AC3E}">
        <p14:creationId xmlns:p14="http://schemas.microsoft.com/office/powerpoint/2010/main" val="2222643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8CE51-101C-4C09-B408-FE3E7827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VYPLNĚNÍ ŽÁDOSTI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CB871E-6B3D-4828-B7B7-0544EC08A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Všechny informace jsou na našich stránkách: </a:t>
            </a:r>
          </a:p>
          <a:p>
            <a:r>
              <a:rPr lang="cs-CZ" dirty="0">
                <a:hlinkClick r:id="rId2"/>
              </a:rPr>
              <a:t>https://slavkovskebojiste.cz/2025/03/27/planovana-vyzva-ze-szp-pro-podnikatele-obce-a-nno/</a:t>
            </a:r>
            <a:endParaRPr lang="cs-CZ" dirty="0"/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Návod na podání žádosti přes Portál farmáře, Pravidla, Kritéria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Žádost uložit do PC a potom s ní pracovat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žádost má v MENU 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Instruktážní list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Lze před podáním žádosti konzultovat s Tomanovou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5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71DA2-5E83-4C81-874B-40985FB3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TERMÍNY VÝZVY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F365AF4-2FF9-4C0E-9A65-BDDAFE68F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Vyhlášení výzvy – 2.4.2025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Příjem žádostí od 2.4.2025 (prostřednictvím Portálu farmáře)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Ukončení příjmu žádostí – 2.5.2025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Termín registrace na SZIF – 31.7.2025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Celková alokace 8 mil. Kč na dvě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4 (podnikatelé) – 4 mil. Kč</a:t>
            </a:r>
          </a:p>
          <a:p>
            <a:pPr lvl="1"/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5 (obce a NNO) – 4 mil. Kč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239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8CE51-101C-4C09-B408-FE3E7827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VYPLNĚNÍ JEDNOTLIVÝCH LISTŮ ŽÁDOSTI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CB871E-6B3D-4828-B7B7-0544EC08A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List A Informace o žadateli – předvyplněno, vyplnit kontakty, plátcovství DPH</a:t>
            </a:r>
          </a:p>
          <a:p>
            <a:pPr marL="0" indent="0">
              <a:buNone/>
            </a:pPr>
            <a:r>
              <a:rPr lang="cs-CZ" b="1" dirty="0"/>
              <a:t>List B1 Popis projektu - srozumitelný text bez pravopisných chyb </a:t>
            </a:r>
          </a:p>
          <a:p>
            <a:r>
              <a:rPr lang="cs-CZ" b="1" dirty="0"/>
              <a:t>Inovace – týká se podnikatelů u </a:t>
            </a:r>
            <a:r>
              <a:rPr lang="cs-CZ" b="1" dirty="0" err="1"/>
              <a:t>Fiche</a:t>
            </a:r>
            <a:r>
              <a:rPr lang="cs-CZ" b="1" dirty="0"/>
              <a:t> 4 </a:t>
            </a:r>
            <a:r>
              <a:rPr lang="cs-CZ" dirty="0"/>
              <a:t>- Inovace v rámci místní působnosti MAS znamenají nová řešení v oblasti zefektivnění provozu zemědělských i nezemědělských podniků, nová řešení v oblasti zkvalitnění životního prostředí (snižování emisí, precizní zemědělství, úspory energie, separace odpadu) nebo využívání digitálních technologií a jejich zavádění do praxe. Žadatel buď novou technologii nevlastní a bude pořizovat novou nebo nová řešení uplatní na stávající technologii, stroji nebo zařízení, které vlastní.</a:t>
            </a:r>
          </a:p>
          <a:p>
            <a:r>
              <a:rPr lang="cs-CZ" b="1" dirty="0"/>
              <a:t>Popis projektu – přidaná hodnota – týká se podnikatelů u </a:t>
            </a:r>
            <a:r>
              <a:rPr lang="cs-CZ" b="1" dirty="0" err="1"/>
              <a:t>Fiche</a:t>
            </a:r>
            <a:r>
              <a:rPr lang="cs-CZ" b="1" dirty="0"/>
              <a:t> 4</a:t>
            </a:r>
          </a:p>
          <a:p>
            <a:r>
              <a:rPr lang="cs-CZ" b="1" dirty="0"/>
              <a:t>Datum podání žádosti o platbu – </a:t>
            </a:r>
            <a:r>
              <a:rPr lang="cs-CZ" dirty="0"/>
              <a:t>závazný termín, který musí být dodržen, žádost o platbu může být podána až po podpisu Dohody se SZIF</a:t>
            </a:r>
          </a:p>
        </p:txBody>
      </p:sp>
    </p:spTree>
    <p:extLst>
      <p:ext uri="{BB962C8B-B14F-4D97-AF65-F5344CB8AC3E}">
        <p14:creationId xmlns:p14="http://schemas.microsoft.com/office/powerpoint/2010/main" val="1946233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CF46B-3A02-687B-B8F2-D9C27C8A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PŘIDANÁ HODNOTA – </a:t>
            </a:r>
            <a:r>
              <a:rPr lang="cs-CZ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C87453-DE2C-CA19-8103-13E62C0D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musí u každého projektu posoudit, jestli je pro území MAS (místní komunitu) důležité projekt financovat z alokace vyčleněné pro strategii MAS, a skutečnosti popsat do Žádosti o dotaci. Posouzení přidané hodnoty řeší MAS v místním kontextu. </a:t>
            </a:r>
          </a:p>
          <a:p>
            <a:pPr marL="0" indent="0">
              <a:buNone/>
            </a:pPr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má přidanou hodnotu, pokud přináší pro území MAS (místní komunitu) efekty, které by nepřinesl, pokud by byl realizován z jiných zdrojů. </a:t>
            </a:r>
          </a:p>
          <a:p>
            <a:pPr marL="0" indent="0">
              <a:buNone/>
            </a:pPr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posuzování přidané hodnoty projektu je VŽDY nutná vazba na projekt. Přidanou hodnotu projektu nelze prokazovat dalšími aktivitami žadatele, které nejsou daným projektem řešeny nebo nemají přímý vztah k danému projektu</a:t>
            </a:r>
          </a:p>
          <a:p>
            <a:pPr marL="342900" indent="-342900">
              <a:buAutoNum type="arabicParenR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Prvožadatel, který by bez pomoci MAS o dotaci nežádal 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sociálního kapitálu – sdílí zkušenosti s realizací projektu, spolupracuje s MAS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Inovativní projekt, který přináší nová řešení v místním kontextu 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výsledků a dopadů – synergické a multiplikační efekty – projekt rozšiřuje např. předchozí projekt o nový produkt, který rozšiřuje aktivity podnikatele do úplně jiného odvětví podnikatelské činnosti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49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5BDF13-DBFE-F855-9D2E-26218B09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VYPLNĚNÍ JEDNOTLIVÝCH LISTŮ ŽÁDOSTI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C8735C-5F85-8045-BCDB-CA4305A99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List B3 Zakázky 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Zadavatel - většinou Jiný, který není definován v ZZVZ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Druh zadávacího řízení – většinou mimo režim ZZVZ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Hodnota zakázky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List C1 – Výdaje projektu – kód 004 Výdaje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4, kód 5 Výdaje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5 včetně parametrů popsat pořizované vybavení, pozor na úplně přesné parametry, aby nebyly diskriminační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426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5B4CA-53F7-4C48-9AC3-0ADF5692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VYPLNĚNÍ JEDNOTLIVÝCH LISTŮ ŽÁDOSTI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C0613-0A06-46C2-B3AE-99861B6A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List E1 Preferenční kritéria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Žadatel vyplní požadované bodové hodnocení za jednotlivá kritéria + přílohy prostřednictvím PF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List E2 Preferenční kritéria přidělená MAS -  tento list žadatel nevyplňuje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G Čestná prohlášení - vzít na vědomí, co prohlašuji a k čemu se zavazuji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Žádost se zasílá prostřednictvím Portálu Farmáře</a:t>
            </a:r>
          </a:p>
        </p:txBody>
      </p:sp>
    </p:spTree>
    <p:extLst>
      <p:ext uri="{BB962C8B-B14F-4D97-AF65-F5344CB8AC3E}">
        <p14:creationId xmlns:p14="http://schemas.microsoft.com/office/powerpoint/2010/main" val="1203412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64C8E-344D-4B31-8AD7-7155AF11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8CE92A-3B9C-455E-9688-167B15DDB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/>
              <a:t>Mgr. Hana Tomanová</a:t>
            </a:r>
          </a:p>
          <a:p>
            <a:pPr marL="0" indent="0" algn="ctr">
              <a:buNone/>
            </a:pPr>
            <a:r>
              <a:rPr lang="cs-CZ" b="1" dirty="0"/>
              <a:t>MAS Slavkovské bojiště, z.s.</a:t>
            </a:r>
          </a:p>
          <a:p>
            <a:pPr marL="0" indent="0" algn="ctr">
              <a:buNone/>
            </a:pPr>
            <a:r>
              <a:rPr lang="cs-CZ" b="1" dirty="0"/>
              <a:t>Hrušky 166, 683 52 </a:t>
            </a:r>
          </a:p>
          <a:p>
            <a:pPr marL="0" indent="0" algn="ctr">
              <a:buNone/>
            </a:pPr>
            <a:r>
              <a:rPr lang="cs-CZ" b="1" dirty="0"/>
              <a:t>Tel. 604 318 732</a:t>
            </a:r>
          </a:p>
          <a:p>
            <a:pPr marL="0" indent="0" algn="ctr">
              <a:buNone/>
            </a:pPr>
            <a:r>
              <a:rPr lang="cs-CZ" dirty="0"/>
              <a:t>E-mail: </a:t>
            </a:r>
            <a:r>
              <a:rPr lang="cs-CZ" dirty="0">
                <a:hlinkClick r:id="rId2"/>
              </a:rPr>
              <a:t>tomanova@slavkovskebojiste.cz</a:t>
            </a:r>
            <a:endParaRPr lang="cs-CZ" dirty="0"/>
          </a:p>
          <a:p>
            <a:pPr marL="0" indent="0" algn="ctr">
              <a:buNone/>
            </a:pPr>
            <a:r>
              <a:rPr lang="cs-CZ" dirty="0">
                <a:hlinkClick r:id="rId3"/>
              </a:rPr>
              <a:t>www.slavkovskebojiste.cz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21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9486-58F2-D5DC-7B5A-48131FD5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DŮLEŽITÉ TERMÍNY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D847D9-581D-B7BE-6CD0-E56D69FF4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Podat žádost na MAS přes Portál farmáře do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2.5.2025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Hodnocení žádosti na MAS – cca 2 měsíce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Podat žádost na SZIF do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31.7.2025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Hodnocení žádosti na SZIF – cca 2 měsíce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Uzavření dohody se SZIF –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 11/12/2025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Podat žádost o platbu – po realizaci projektu a nejdřív po podpisu Dohody – cca přelom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2025/2026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Realizace projektu max.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dvou let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 podpisu Dohody na SZIF – regionální pracoviště Brno, Kotlářská 53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Státní zemědělský intervenční fond je poskytovatel dotace!</a:t>
            </a:r>
          </a:p>
        </p:txBody>
      </p:sp>
    </p:spTree>
    <p:extLst>
      <p:ext uri="{BB962C8B-B14F-4D97-AF65-F5344CB8AC3E}">
        <p14:creationId xmlns:p14="http://schemas.microsoft.com/office/powerpoint/2010/main" val="14349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F4DAB-2E37-EBA0-6445-36EB66A7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ZAMĚŘENÍ VÝZVY – </a:t>
            </a:r>
            <a:r>
              <a:rPr lang="cs-CZ" sz="4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8604AA-27CE-BE30-E8FB-818DCA6A9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Podpora zahrnuje podnikání malých a středních podniků a zahrnuje výdaje, které se týkají zemědělského i nezemědělského podnikání, včetně zpracování produktů a jejich uvádění na trh, a je určena zejména na investice do staveb, strojů, technologií a vybavení pro založení a rozvoj podnikatelských činností. </a:t>
            </a:r>
          </a:p>
          <a:p>
            <a:pPr marL="0" indent="0">
              <a:buNone/>
            </a:pPr>
            <a:r>
              <a:rPr lang="cs-CZ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Zemědělské podnikání </a:t>
            </a:r>
          </a:p>
          <a:p>
            <a:r>
              <a:rPr lang="cs-CZ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zemědělské podnikání. Jedná se např. o investice pro živočišnou výrobu jako výstavba a rekonstrukce ustájovacích prostor a chovatelských zařízení, skladovacích prostor pro krmiva a druhotné produkty živočišné výroby, nebo investice pro rostlinnou výrobu jako posklizňová úprava, skladování a expedice rostlinné produkce, výstavba a rekonstrukce nosných konstrukcí sadů a chmelnic, výstavba a rekonstrukce skleníků, fóliovníků, nákup mobilních strojů či mobilní oplocení pro pastevní areál. </a:t>
            </a:r>
          </a:p>
          <a:p>
            <a:pPr marL="0" indent="0">
              <a:buNone/>
            </a:pPr>
            <a:r>
              <a:rPr lang="pl-PL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Zpracování a uvádění na trh produktů </a:t>
            </a:r>
            <a:endParaRPr lang="cs-CZ" sz="2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zpracování a uvádění produktů na trh. Jedná se např. o investice související s finální úpravou, balením a značením výrobků, investice do staveb, investice související se skladováním nejen surovin a výrobků, ale i druhotných surovin, investice související s uváděním produktů na trh. </a:t>
            </a:r>
          </a:p>
          <a:p>
            <a:pPr marL="0" indent="0">
              <a:buNone/>
            </a:pPr>
            <a:r>
              <a:rPr lang="cs-CZ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Nezemědělské podnikání </a:t>
            </a:r>
          </a:p>
          <a:p>
            <a:r>
              <a:rPr lang="cs-CZ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nezemědělské podnikání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68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F20B4-6999-CF99-B4B6-7E5E14B3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ZAMĚŘENÍ VÝZVY – </a:t>
            </a:r>
            <a:r>
              <a:rPr lang="cs-CZ" sz="4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126FF0-3171-65F1-5C4E-EE6DDC038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Podporovány budou výdaje na vybudování, zlepšování nebo rozšiřování drobné infrastruktury na venkově. </a:t>
            </a:r>
          </a:p>
          <a:p>
            <a:pPr marL="0" indent="0">
              <a:buNone/>
            </a:pP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Kulturní, spolková a společenská zařízení, včetně komunitních center, center vzdělávání a knihoven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vyjmenované zařízení. Jedná se např. o výstavbu či rekonstrukci kulturního, spolkového a společenského zařízení, komunitního centra, centra vzdělávání, obecní knihovny, včetně příslušného zázemí (šatny, umývárny, toalety, sklady, kuchyňky, technické místnosti apod.). Pořízení technologií a dalšího vybavení pro výše uvedená zařízení včetně mobilního zařízení pro kulturní či spolkové akce pro veřejnost – např. mobilní přístřešky (velkokapacitní stany, party stany, nůžkové stany apod.), mobilní stánky, pódia včetně zastřešení, pivní sety, mobilní toalety, venkovní topidla, ozvučovací, osvětlovací a projekční vybavení. 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Drobná infrastruktura a základní služby (zastávky veřejné dopravy, hřbitovy, dětská hřiště a sportoviště, prostory pro separaci odpadů, komunální technika včetně zázemí)</a:t>
            </a:r>
          </a:p>
          <a:p>
            <a:r>
              <a:rPr lang="pl-PL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vyjmenovaná zařízení – zastávky veřejné dopravy, dětská hřiště a sportoviště, prostory pro separaci odpadu, komunální technika</a:t>
            </a:r>
          </a:p>
          <a:p>
            <a:pPr marL="0" indent="0">
              <a:buNone/>
            </a:pP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Školská zařízení (zařízení školního stravování, školní sportoviště/tělocvičny a venkovní prostory)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investice do staveb, strojů, technologií a dalšího vybavení pro vyjmenovaná zařízení. Jedná se např. o výstavbu či rekonstrukci stravovacího zařízení (kuchyně, jídelny, výdejny), školního sportoviště, tělocvičny, školní zahrady, altánu; pořízení vybavení stravovacího zařízení, sportovního náčiní venkovní mobiliář a herní prvky.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55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ABD4E-2C2E-30D0-71B7-25903426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OPRÁVNĚNÍ ŽADATELÉ – </a:t>
            </a:r>
            <a:r>
              <a:rPr lang="cs-CZ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B1BE0-3416-8570-B03A-4885202DC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Zemědělský podnikatel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tzn. fyzická nebo právnická osoba, která podniká v zemědělské výrobě v souladu se zákonem č. 252/1997 Sb., o zemědělství, ve znění pozdějších předpisů.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Výrobce potravin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 fyzická nebo právnická osoba, která vyrábí potraviny dle zákona č. 110/1997 Sb., o potravinách a tabákových výrobcích a o změně a doplnění některých souvisejících zákonů, ve znění pozdějších předpisů (dle § 2 odst. 1 písm. f) je výrobou potravin čištění, třídění, upravování, opracování a zpracování, včetně souvisejícího balení a dalších úprav potravin za účelem uvádění na trh, s výjimkou činnosti spočívající pouze v samostatném procesu balení nebo v krájení nebo jiném způsobu dělení potravin včetně jejich navazujícího balení).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Výrobce krmiv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kterého definuje zákon č. 91/1996 Sb., o krmivech, ve znění pozdějších předpisů, tedy právnická nebo fyzická osoba, která vyrábí nebo zpracovává krmiva, doplňkové látky nebo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premixy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má je v držení před jejich uvedením na trh nebo je na trh uvádí; výrobcem se rozumí též osoba provozující pojízdnou výrobnu krmiv.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Subjekty aktivní ve zpracování, uvádění na trh a vývoji zemědělských produktů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další podnikatelské subjekty, vyjma zemědělského podnikatele a výrobce potravin nebo krmiv, které zpracovávají nebo uvádějí na trh zemědělské produkty.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Podnikatelské subjekty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jsou fyzické nebo právnické osoby, které se věnují podnikání, tedy soustavné a samostatné činnosti prováděné za účelem zisku.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Podnikatelské subjekty splňující definici malého a středního podniku neboli MSP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jsou podnikatelské subjekty, které splňují definici malého nebo středního podniku dle Přílohy I Zemědělského nařízení o blokových výjimkách (viz příloha č. 3 Pravidel pro konečné žadatele).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45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5A363-4A8E-DB58-CF8E-FC56FC35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OPRÁVNĚNÍ ŽADATELÉ – </a:t>
            </a:r>
            <a:r>
              <a:rPr lang="cs-CZ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Fiche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122FAD-DA71-9034-C5FA-4CF3E9978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Obce </a:t>
            </a:r>
            <a:r>
              <a:rPr lang="cs-CZ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veřejnoprávní právnické osoby, které jsou definovány zákonem č. 128/2000 Sb., o obcích (obecní zřízení), ve znění pozdějších předpisů. </a:t>
            </a:r>
          </a:p>
          <a:p>
            <a:r>
              <a:rPr lang="cs-CZ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Svazky obcí </a:t>
            </a:r>
            <a:r>
              <a:rPr lang="cs-CZ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(neboli </a:t>
            </a:r>
            <a:r>
              <a:rPr lang="cs-CZ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dobrovolné svazky obcí</a:t>
            </a:r>
            <a:r>
              <a:rPr lang="cs-CZ" sz="1400" b="0" i="0" u="none" strike="noStrike" baseline="0" dirty="0">
                <a:solidFill>
                  <a:srgbClr val="1F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právnické osoby, jejichž vznik, předmět činnosti, jakož i práva občanů obcí sdružených ve svazku obcí, upravuje zákon č. 128/2000 Sb., o obcích (obecní zřízení), ve znění pozdějších předpisů (§ 49 až § 54). 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Příspěvkové organizace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obce nebo svazku obcí jsou právnické osoby zřízené obcí nebo svazkem obcí k plnění úkolů ve veřejném zájmu.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Nestátní neziskové organizace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jsou: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spolky včetně pobočných spolků podle zákona č. 89/2012 Sb., občanský zákoník, ve znění pozdějších předpisů;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nadace, nadační fondy podle zákona č. 89/2012 Sb., občanský zákoník, ve znění pozdějších předpisů;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ústavy podle zákona č. 89/2012 Sb., občanský zákoník, ve znění pozdějších předpisů;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registrované církve a náboženské společnosti a evidované církevní právnické osoby podle zákona č. 3/2002 Sb., o svobodě náboženského vyznání a postavení církví a náboženských společností a o změně některých zákonů, ve znění pozdějších předpisů;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obecně prospěšné společnosti fungující podle již zrušeného zákona č. 248/1995 Sb. o obecně prospěšných společnostech a o změně a doplnění některých zákonů, ve znění pozdějších předpisů,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školské právnické osoby podle zákona č. 561/2004 Sb., o předškolním, základním, středním, vyšším odborném a jiném vzdělávání, ve znění pozdějších předpisů (školský zákon), vykonávající činnost škol a zapsané ve školském rejstříku, které nejsou zřízeny krajem či organizační složkou státu.</a:t>
            </a:r>
          </a:p>
        </p:txBody>
      </p:sp>
    </p:spTree>
    <p:extLst>
      <p:ext uri="{BB962C8B-B14F-4D97-AF65-F5344CB8AC3E}">
        <p14:creationId xmlns:p14="http://schemas.microsoft.com/office/powerpoint/2010/main" val="123057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DD505C-9245-7CFC-DE3F-05F25582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DRUH A VÝŠE DOTACE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EEDD8A-841E-DEB0-C7A9-1CC512DBD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Fiche</a:t>
            </a:r>
            <a:r>
              <a:rPr lang="cs-CZ" sz="2600" b="1" dirty="0">
                <a:solidFill>
                  <a:srgbClr val="000000"/>
                </a:solidFill>
                <a:latin typeface="Arial" panose="020B0604020202020204" pitchFamily="34" charset="0"/>
              </a:rPr>
              <a:t> 4</a:t>
            </a:r>
          </a:p>
          <a:p>
            <a:r>
              <a:rPr lang="cs-CZ" sz="19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Druh dotace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přímá nenávratná</a:t>
            </a:r>
          </a:p>
          <a:p>
            <a:r>
              <a:rPr lang="cs-CZ" sz="19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Výše dotace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50%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Minimální výše výdajů, ze kterých je stanovena dotace, na jeden projekt činí 100 tis. Kč.</a:t>
            </a:r>
          </a:p>
          <a:p>
            <a:r>
              <a:rPr lang="cs-CZ" sz="1900" dirty="0">
                <a:solidFill>
                  <a:srgbClr val="000000"/>
                </a:solidFill>
                <a:latin typeface="Arial" panose="020B0604020202020204" pitchFamily="34" charset="0"/>
              </a:rPr>
              <a:t>Maximální výše výdajů, ze kterých je stanovena dotace, na jeden projekt činí 2 mil. Kč.</a:t>
            </a:r>
          </a:p>
          <a:p>
            <a:pPr marL="457200" lvl="1" indent="0">
              <a:buNone/>
            </a:pPr>
            <a:r>
              <a:rPr lang="cs-CZ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Fiche</a:t>
            </a:r>
            <a:r>
              <a:rPr lang="cs-CZ" sz="2600" b="1" dirty="0">
                <a:solidFill>
                  <a:srgbClr val="000000"/>
                </a:solidFill>
                <a:latin typeface="Arial" panose="020B0604020202020204" pitchFamily="34" charset="0"/>
              </a:rPr>
              <a:t> 5</a:t>
            </a:r>
          </a:p>
          <a:p>
            <a:r>
              <a:rPr lang="cs-CZ" sz="19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Druh dotace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přímá nenávratná</a:t>
            </a:r>
          </a:p>
          <a:p>
            <a:r>
              <a:rPr lang="cs-CZ" sz="19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Výše dotace</a:t>
            </a:r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70%</a:t>
            </a:r>
          </a:p>
          <a:p>
            <a:r>
              <a:rPr lang="cs-CZ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Minimální výše výdajů, ze kterých je stanovena dotace, na jeden projekt činí 100 tis. Kč.</a:t>
            </a:r>
          </a:p>
          <a:p>
            <a:r>
              <a:rPr lang="cs-CZ" sz="1900" dirty="0">
                <a:solidFill>
                  <a:srgbClr val="000000"/>
                </a:solidFill>
                <a:latin typeface="Arial" panose="020B0604020202020204" pitchFamily="34" charset="0"/>
              </a:rPr>
              <a:t>Maximální výše výdajů, ze kterých je stanovena dotace, na jeden projekt činí 1 mil. Kč.</a:t>
            </a:r>
          </a:p>
          <a:p>
            <a:pPr marL="457200" lvl="1" indent="0">
              <a:buNone/>
            </a:pPr>
            <a:r>
              <a:rPr lang="cs-CZ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5810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4316</Words>
  <Application>Microsoft Office PowerPoint</Application>
  <PresentationFormat>Širokoúhlá obrazovka</PresentationFormat>
  <Paragraphs>242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Motiv Office</vt:lpstr>
      <vt:lpstr>SEMINÁŘ PRO ŽADATELE</vt:lpstr>
      <vt:lpstr>PROGRAM SEMINÁŘE</vt:lpstr>
      <vt:lpstr>TERMÍNY VÝZVY</vt:lpstr>
      <vt:lpstr>DŮLEŽITÉ TERMÍNY</vt:lpstr>
      <vt:lpstr>ZAMĚŘENÍ VÝZVY – Fiche 4</vt:lpstr>
      <vt:lpstr>ZAMĚŘENÍ VÝZVY – Fiche 5</vt:lpstr>
      <vt:lpstr>OPRÁVNĚNÍ ŽADATELÉ – Fiche 4</vt:lpstr>
      <vt:lpstr>OPRÁVNĚNÍ ŽADATELÉ – Fiche 5</vt:lpstr>
      <vt:lpstr>DRUH A VÝŠE DOTACE </vt:lpstr>
      <vt:lpstr>REŽIM PODPORY</vt:lpstr>
      <vt:lpstr>ZPŮSOBILÉ VÝDAJE</vt:lpstr>
      <vt:lpstr>ZPŮSOBILÉ VÝDAJE</vt:lpstr>
      <vt:lpstr>ZÁKLADNÍ PODMÍNKY PRO POSKYTNUTÍ DOTACE</vt:lpstr>
      <vt:lpstr>PODMÍNKY PŘIJATELNOSTI</vt:lpstr>
      <vt:lpstr>PODMÍNKY PŘIJATELNOSTI</vt:lpstr>
      <vt:lpstr>DALŠÍ PODMÍNKY – Fiche 4</vt:lpstr>
      <vt:lpstr>DALŠÍ PODMÍNKY – Fiche 5</vt:lpstr>
      <vt:lpstr>POVINNÉ PŘÍLOHY</vt:lpstr>
      <vt:lpstr>Přílohy stanovené MAS k PK</vt:lpstr>
      <vt:lpstr>ZADÁVÁNÍ ZAKÁZEK</vt:lpstr>
      <vt:lpstr>ZADÁVÁNÍ ZAKÁZEK</vt:lpstr>
      <vt:lpstr>POSTUP PŘI PODÁNÍ ŽÁDOSTI</vt:lpstr>
      <vt:lpstr>HODNOCENÍ A VÝBĚR PROJEKTŮ</vt:lpstr>
      <vt:lpstr>HODNOCENÍ A VÝBĚR PROJEKTŮ</vt:lpstr>
      <vt:lpstr>POSTUP PO VÝBĚRU PROJEKTŮ</vt:lpstr>
      <vt:lpstr>Prezentace aplikace PowerPoint</vt:lpstr>
      <vt:lpstr>Prezentace aplikace PowerPoint</vt:lpstr>
      <vt:lpstr>PODÁNÍ ŽÁDOSTI – kontaktní údaje</vt:lpstr>
      <vt:lpstr>VYPLNĚNÍ ŽÁDOSTI</vt:lpstr>
      <vt:lpstr>VYPLNĚNÍ JEDNOTLIVÝCH LISTŮ ŽÁDOSTI</vt:lpstr>
      <vt:lpstr>PŘIDANÁ HODNOTA – Fiche 4</vt:lpstr>
      <vt:lpstr>VYPLNĚNÍ JEDNOTLIVÝCH LISTŮ ŽÁDOSTI</vt:lpstr>
      <vt:lpstr>VYPLNĚNÍ JEDNOTLIVÝCH LISTŮ ŽÁDOSTI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Dana Adamcová</dc:creator>
  <cp:lastModifiedBy>Hana Tomanová</cp:lastModifiedBy>
  <cp:revision>91</cp:revision>
  <cp:lastPrinted>2024-09-11T11:50:29Z</cp:lastPrinted>
  <dcterms:created xsi:type="dcterms:W3CDTF">2018-01-05T11:20:47Z</dcterms:created>
  <dcterms:modified xsi:type="dcterms:W3CDTF">2025-04-09T10:33:55Z</dcterms:modified>
</cp:coreProperties>
</file>